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7" r:id="rId2"/>
    <p:sldId id="402" r:id="rId3"/>
    <p:sldId id="258" r:id="rId4"/>
    <p:sldId id="301" r:id="rId5"/>
    <p:sldId id="391" r:id="rId6"/>
    <p:sldId id="396" r:id="rId7"/>
    <p:sldId id="395" r:id="rId8"/>
    <p:sldId id="394" r:id="rId9"/>
    <p:sldId id="403" r:id="rId10"/>
    <p:sldId id="392" r:id="rId11"/>
    <p:sldId id="404" r:id="rId12"/>
    <p:sldId id="269" r:id="rId13"/>
    <p:sldId id="313" r:id="rId14"/>
    <p:sldId id="314" r:id="rId15"/>
    <p:sldId id="315" r:id="rId16"/>
    <p:sldId id="316" r:id="rId17"/>
    <p:sldId id="405" r:id="rId18"/>
    <p:sldId id="312" r:id="rId19"/>
    <p:sldId id="295" r:id="rId20"/>
    <p:sldId id="390" r:id="rId21"/>
    <p:sldId id="296" r:id="rId22"/>
    <p:sldId id="302" r:id="rId23"/>
    <p:sldId id="303" r:id="rId24"/>
    <p:sldId id="304" r:id="rId25"/>
    <p:sldId id="311" r:id="rId26"/>
    <p:sldId id="369" r:id="rId27"/>
    <p:sldId id="370" r:id="rId28"/>
    <p:sldId id="371" r:id="rId29"/>
    <p:sldId id="372" r:id="rId30"/>
    <p:sldId id="368" r:id="rId31"/>
    <p:sldId id="374" r:id="rId32"/>
    <p:sldId id="375" r:id="rId33"/>
    <p:sldId id="398" r:id="rId34"/>
    <p:sldId id="399" r:id="rId35"/>
    <p:sldId id="400" r:id="rId36"/>
    <p:sldId id="406" r:id="rId37"/>
    <p:sldId id="274" r:id="rId38"/>
    <p:sldId id="358" r:id="rId39"/>
    <p:sldId id="379" r:id="rId40"/>
    <p:sldId id="401" r:id="rId41"/>
    <p:sldId id="359" r:id="rId42"/>
    <p:sldId id="360" r:id="rId43"/>
    <p:sldId id="380" r:id="rId44"/>
    <p:sldId id="381" r:id="rId45"/>
    <p:sldId id="357" r:id="rId46"/>
    <p:sldId id="288" r:id="rId47"/>
    <p:sldId id="294" r:id="rId48"/>
    <p:sldId id="385" r:id="rId49"/>
    <p:sldId id="387" r:id="rId50"/>
    <p:sldId id="386" r:id="rId51"/>
    <p:sldId id="388" r:id="rId52"/>
    <p:sldId id="361" r:id="rId53"/>
    <p:sldId id="378" r:id="rId54"/>
    <p:sldId id="377" r:id="rId55"/>
    <p:sldId id="376" r:id="rId56"/>
    <p:sldId id="362" r:id="rId57"/>
    <p:sldId id="363" r:id="rId58"/>
    <p:sldId id="297" r:id="rId59"/>
    <p:sldId id="408" r:id="rId60"/>
    <p:sldId id="318" r:id="rId61"/>
    <p:sldId id="319" r:id="rId62"/>
    <p:sldId id="320" r:id="rId63"/>
    <p:sldId id="321" r:id="rId64"/>
    <p:sldId id="322" r:id="rId65"/>
    <p:sldId id="323" r:id="rId66"/>
    <p:sldId id="324" r:id="rId67"/>
    <p:sldId id="326" r:id="rId68"/>
    <p:sldId id="327" r:id="rId69"/>
    <p:sldId id="328" r:id="rId70"/>
    <p:sldId id="334" r:id="rId71"/>
    <p:sldId id="335" r:id="rId72"/>
    <p:sldId id="336" r:id="rId73"/>
    <p:sldId id="339" r:id="rId74"/>
    <p:sldId id="340" r:id="rId75"/>
    <p:sldId id="341" r:id="rId76"/>
    <p:sldId id="342" r:id="rId77"/>
    <p:sldId id="352" r:id="rId78"/>
    <p:sldId id="344" r:id="rId79"/>
    <p:sldId id="345" r:id="rId80"/>
    <p:sldId id="346" r:id="rId81"/>
    <p:sldId id="347" r:id="rId82"/>
    <p:sldId id="348" r:id="rId83"/>
    <p:sldId id="349" r:id="rId84"/>
    <p:sldId id="350" r:id="rId85"/>
    <p:sldId id="351" r:id="rId86"/>
    <p:sldId id="382" r:id="rId87"/>
    <p:sldId id="383" r:id="rId88"/>
    <p:sldId id="384" r:id="rId89"/>
    <p:sldId id="354" r:id="rId90"/>
    <p:sldId id="409" r:id="rId91"/>
    <p:sldId id="407" r:id="rId92"/>
    <p:sldId id="389" r:id="rId93"/>
    <p:sldId id="281" r:id="rId94"/>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BFBFBF"/>
    <a:srgbClr val="B3A2C7"/>
    <a:srgbClr val="AD9AAD"/>
    <a:srgbClr val="F19B97"/>
    <a:srgbClr val="FCD766"/>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8409" autoAdjust="0"/>
  </p:normalViewPr>
  <p:slideViewPr>
    <p:cSldViewPr snapToGrid="0">
      <p:cViewPr varScale="1">
        <p:scale>
          <a:sx n="77" d="100"/>
          <a:sy n="77" d="100"/>
        </p:scale>
        <p:origin x="590" y="43"/>
      </p:cViewPr>
      <p:guideLst>
        <p:guide orient="horz" pos="2160"/>
        <p:guide pos="38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2021/8/10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329120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的理论的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核心思想</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是：即使无法做到强一致性，但每个应用都可以根据自身业务特点，采用适当的方式来使系统达到最终一致性。</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牺牲强一致性来达到可用性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，通常运用在大型分布式系统中。</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1002107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13325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2976334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如果一个日志条目被复制到半数以上的服务器上，就被认为可以提交（</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400" b="1" i="0" dirty="0">
                <a:solidFill>
                  <a:srgbClr val="788BA9"/>
                </a:solidFill>
                <a:effectLst/>
                <a:latin typeface="微软雅黑" panose="020B0503020204020204" pitchFamily="34" charset="-122"/>
                <a:ea typeface="微软雅黑" panose="020B0503020204020204" pitchFamily="34" charset="-122"/>
              </a:rPr>
              <a:t>优点</a:t>
            </a:r>
            <a:endParaRPr lang="en-US" altLang="zh-CN" sz="1400" b="1" i="0" dirty="0">
              <a:solidFill>
                <a:srgbClr val="788BA9"/>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扩展性</a:t>
            </a:r>
            <a:r>
              <a:rPr lang="zh-CN" altLang="en-US" b="0" i="0" dirty="0">
                <a:solidFill>
                  <a:srgbClr val="333333"/>
                </a:solidFill>
                <a:effectLst/>
                <a:latin typeface="微软雅黑" panose="020B0503020204020204" pitchFamily="34" charset="-122"/>
                <a:ea typeface="微软雅黑" panose="020B0503020204020204" pitchFamily="34" charset="-122"/>
              </a:rPr>
              <a:t>：网络可以允许节点的任意增加和减少，新增加的节点的状态最终会与其他节点一致。</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容错</a:t>
            </a:r>
            <a:r>
              <a:rPr lang="zh-CN" altLang="en-US" b="0" i="0" dirty="0">
                <a:solidFill>
                  <a:srgbClr val="333333"/>
                </a:solidFill>
                <a:effectLst/>
                <a:latin typeface="微软雅黑" panose="020B0503020204020204" pitchFamily="34" charset="-122"/>
                <a:ea typeface="微软雅黑" panose="020B0503020204020204" pitchFamily="34" charset="-122"/>
              </a:rPr>
              <a:t>：网络中任何节点的宕机和重启都不会影响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消息的传播，</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协议具有天然的分布式系统容错特性。</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去中心化</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协议不要求任何中心节点，所有节点都可以是对等的，任何一个节点无需知道整个网络状况，只要网络是连通的，任意一个节点就可以把消息散播到全网。</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一致性收敛</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协议中的消息会以一传十、十传百一样的指数级速度在网络中快速传播，因此系统状态的不一致可以在很快的时间内收敛到一致。消息传播速度达到了 </a:t>
            </a:r>
            <a:r>
              <a:rPr lang="en-US" altLang="zh-CN" b="0" i="0" dirty="0" err="1">
                <a:solidFill>
                  <a:srgbClr val="333333"/>
                </a:solidFill>
                <a:effectLst/>
                <a:latin typeface="微软雅黑" panose="020B0503020204020204" pitchFamily="34" charset="-122"/>
                <a:ea typeface="微软雅黑" panose="020B0503020204020204" pitchFamily="34" charset="-122"/>
              </a:rPr>
              <a:t>logN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简单</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协议的过程极其简单，实现起来几乎没有太多复杂性。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sz="1400" b="1" i="0" dirty="0">
                <a:solidFill>
                  <a:srgbClr val="333333"/>
                </a:solidFill>
                <a:effectLst/>
                <a:latin typeface="微软雅黑" panose="020B0503020204020204" pitchFamily="34" charset="-122"/>
                <a:ea typeface="微软雅黑" panose="020B0503020204020204" pitchFamily="34" charset="-122"/>
              </a:rPr>
              <a:t>缺点</a:t>
            </a:r>
            <a:endParaRPr lang="en-US" altLang="zh-CN" sz="1400" b="1"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消息的延迟</a:t>
            </a:r>
            <a:r>
              <a:rPr lang="zh-CN" altLang="en-US" b="0" i="0" dirty="0">
                <a:solidFill>
                  <a:srgbClr val="333333"/>
                </a:solidFill>
                <a:effectLst/>
                <a:latin typeface="微软雅黑" panose="020B0503020204020204" pitchFamily="34" charset="-122"/>
                <a:ea typeface="微软雅黑" panose="020B0503020204020204" pitchFamily="34" charset="-122"/>
              </a:rPr>
              <a:t>：由于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协议中，节点只会随机向少数几个节点发送消息，消息最终是通过多个轮次的散播而到达全网的，因此使用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协议会造成不可避免的消息延迟。不适合用在对实时性要求较高的场景下。</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消息冗余</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规定，节点会定期随机选择周围节点发送消息，而收到消息的节点也会重复该步骤，因此就不可避免的存在消息重复发送给同一节点的情况，造成了消息的冗余，同时也增加了收到消息的节点的处理压力。而且，由于是定期发送，因此，即使收到了消息的节点还会反复收到重复消息，加重了消息的冗余。</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618187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en-US" altLang="zh-CN" b="1"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r>
              <a:rPr lang="zh-CN" altLang="en-US" b="1" i="0" dirty="0">
                <a:solidFill>
                  <a:srgbClr val="333333"/>
                </a:solidFill>
                <a:effectLst/>
                <a:latin typeface="Open Sans" panose="020B0606030504020204" pitchFamily="34" charset="0"/>
              </a:rPr>
              <a:t>种子节点</a:t>
            </a:r>
            <a:r>
              <a:rPr lang="zh-CN" altLang="en-US" b="0" i="0" dirty="0">
                <a:solidFill>
                  <a:srgbClr val="333333"/>
                </a:solidFill>
                <a:effectLst/>
                <a:latin typeface="Open Sans" panose="020B0606030504020204" pitchFamily="34" charset="0"/>
              </a:rPr>
              <a:t>周期性的散播消息，把周期限定为 </a:t>
            </a:r>
            <a:r>
              <a:rPr lang="en-US" altLang="zh-CN" b="0" i="0" dirty="0">
                <a:solidFill>
                  <a:srgbClr val="333333"/>
                </a:solidFill>
                <a:effectLst/>
                <a:latin typeface="Open Sans" panose="020B0606030504020204" pitchFamily="34" charset="0"/>
              </a:rPr>
              <a:t>1 </a:t>
            </a:r>
            <a:r>
              <a:rPr lang="zh-CN" altLang="en-US" b="0" i="0" dirty="0">
                <a:solidFill>
                  <a:srgbClr val="333333"/>
                </a:solidFill>
                <a:effectLst/>
                <a:latin typeface="Open Sans" panose="020B0606030504020204" pitchFamily="34" charset="0"/>
              </a:rPr>
              <a:t>秒</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被感染节点随机选择 </a:t>
            </a:r>
            <a:r>
              <a:rPr lang="en-US" altLang="zh-CN" b="0" i="0" dirty="0">
                <a:solidFill>
                  <a:srgbClr val="333333"/>
                </a:solidFill>
                <a:effectLst/>
                <a:latin typeface="Open Sans" panose="020B0606030504020204" pitchFamily="34" charset="0"/>
              </a:rPr>
              <a:t>N </a:t>
            </a:r>
            <a:r>
              <a:rPr lang="zh-CN" altLang="en-US" b="0" i="0" dirty="0">
                <a:solidFill>
                  <a:srgbClr val="333333"/>
                </a:solidFill>
                <a:effectLst/>
                <a:latin typeface="Open Sans" panose="020B0606030504020204" pitchFamily="34" charset="0"/>
              </a:rPr>
              <a:t>个邻接节点（</a:t>
            </a:r>
            <a:r>
              <a:rPr lang="en-US" altLang="zh-CN" b="0" i="0" dirty="0">
                <a:solidFill>
                  <a:srgbClr val="333333"/>
                </a:solidFill>
                <a:effectLst/>
                <a:latin typeface="Open Sans" panose="020B0606030504020204" pitchFamily="34" charset="0"/>
              </a:rPr>
              <a:t>fan-out</a:t>
            </a:r>
            <a:r>
              <a:rPr lang="zh-CN" altLang="en-US" b="0" i="0" dirty="0">
                <a:solidFill>
                  <a:srgbClr val="333333"/>
                </a:solidFill>
                <a:effectLst/>
                <a:latin typeface="Open Sans" panose="020B0606030504020204" pitchFamily="34" charset="0"/>
              </a:rPr>
              <a:t>）散播消息，这里把 </a:t>
            </a:r>
            <a:r>
              <a:rPr lang="en-US" altLang="zh-CN" b="0" i="0" dirty="0">
                <a:solidFill>
                  <a:srgbClr val="333333"/>
                </a:solidFill>
                <a:effectLst/>
                <a:latin typeface="Open Sans" panose="020B0606030504020204" pitchFamily="34" charset="0"/>
              </a:rPr>
              <a:t>fan-out </a:t>
            </a:r>
            <a:r>
              <a:rPr lang="zh-CN" altLang="en-US" b="0" i="0" dirty="0">
                <a:solidFill>
                  <a:srgbClr val="333333"/>
                </a:solidFill>
                <a:effectLst/>
                <a:latin typeface="Open Sans" panose="020B0606030504020204" pitchFamily="34" charset="0"/>
              </a:rPr>
              <a:t>设置为 </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，每次最多往 </a:t>
            </a:r>
            <a:r>
              <a:rPr lang="en-US" altLang="zh-CN" b="0" i="0" dirty="0">
                <a:solidFill>
                  <a:srgbClr val="333333"/>
                </a:solidFill>
                <a:effectLst/>
                <a:latin typeface="Open Sans" panose="020B0606030504020204" pitchFamily="34" charset="0"/>
              </a:rPr>
              <a:t>3 </a:t>
            </a:r>
            <a:r>
              <a:rPr lang="zh-CN" altLang="en-US" b="0" i="0" dirty="0">
                <a:solidFill>
                  <a:srgbClr val="333333"/>
                </a:solidFill>
                <a:effectLst/>
                <a:latin typeface="Open Sans" panose="020B0606030504020204" pitchFamily="34" charset="0"/>
              </a:rPr>
              <a:t>个节点散播。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节点只接收消息不反馈结果。</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每次散播消息都选择</a:t>
            </a:r>
            <a:r>
              <a:rPr lang="zh-CN" altLang="en-US" b="1" i="0" dirty="0">
                <a:solidFill>
                  <a:srgbClr val="333333"/>
                </a:solidFill>
                <a:effectLst/>
                <a:latin typeface="Open Sans" panose="020B0606030504020204" pitchFamily="34" charset="0"/>
              </a:rPr>
              <a:t>尚未发送过的节点</a:t>
            </a:r>
            <a:r>
              <a:rPr lang="zh-CN" altLang="en-US" b="0" i="0" dirty="0">
                <a:solidFill>
                  <a:srgbClr val="333333"/>
                </a:solidFill>
                <a:effectLst/>
                <a:latin typeface="Open Sans" panose="020B0606030504020204" pitchFamily="34" charset="0"/>
              </a:rPr>
              <a:t>进行散播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收到消息的节点不再往发送节点散播，比如 </a:t>
            </a:r>
            <a:r>
              <a:rPr lang="en-US" altLang="zh-CN" b="0" i="0" dirty="0">
                <a:solidFill>
                  <a:srgbClr val="333333"/>
                </a:solidFill>
                <a:effectLst/>
                <a:latin typeface="Open Sans" panose="020B0606030504020204" pitchFamily="34" charset="0"/>
              </a:rPr>
              <a:t>A -&gt; B</a:t>
            </a:r>
            <a:r>
              <a:rPr lang="zh-CN" altLang="en-US" b="0" i="0" dirty="0">
                <a:solidFill>
                  <a:srgbClr val="333333"/>
                </a:solidFill>
                <a:effectLst/>
                <a:latin typeface="Open Sans" panose="020B0606030504020204" pitchFamily="34" charset="0"/>
              </a:rPr>
              <a:t>，那么 </a:t>
            </a:r>
            <a:r>
              <a:rPr lang="en-US" altLang="zh-CN" b="0" i="0" dirty="0">
                <a:solidFill>
                  <a:srgbClr val="333333"/>
                </a:solidFill>
                <a:effectLst/>
                <a:latin typeface="Open Sans" panose="020B0606030504020204" pitchFamily="34" charset="0"/>
              </a:rPr>
              <a:t>B </a:t>
            </a:r>
            <a:r>
              <a:rPr lang="zh-CN" altLang="en-US" b="0" i="0" dirty="0">
                <a:solidFill>
                  <a:srgbClr val="333333"/>
                </a:solidFill>
                <a:effectLst/>
                <a:latin typeface="Open Sans" panose="020B0606030504020204" pitchFamily="34" charset="0"/>
              </a:rPr>
              <a:t>进行散播的时候，不再发给 </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endParaRPr lang="en-US" altLang="zh-CN" b="0" i="0" dirty="0">
              <a:solidFill>
                <a:srgbClr val="333333"/>
              </a:solidFill>
              <a:effectLst/>
              <a:latin typeface="Open Sans" panose="020B0606030504020204" pitchFamily="34" charset="0"/>
            </a:endParaRPr>
          </a:p>
          <a:p>
            <a:pPr marL="0" indent="0" algn="l">
              <a:buFont typeface="Wingdings" panose="05000000000000000000" pitchFamily="2" charset="2"/>
              <a:buNone/>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pPr algn="l">
              <a:buFont typeface="Arial" panose="020B0604020202020204" pitchFamily="34" charset="0"/>
              <a:buNone/>
            </a:pPr>
            <a:endParaRPr lang="en-US" altLang="zh-CN" b="1"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 model </a:t>
            </a:r>
            <a:r>
              <a:rPr lang="zh-CN" altLang="en-US" b="0" i="0" dirty="0">
                <a:solidFill>
                  <a:srgbClr val="333333"/>
                </a:solidFill>
                <a:effectLst/>
                <a:latin typeface="Open Sans" panose="020B0606030504020204" pitchFamily="34" charset="0"/>
              </a:rPr>
              <a:t>下，一个节点会把所有的数据都跟其他节点共享，以便消除节点之间数据的任何不一致，它可以保证最终、完全的一致。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SIR Model</a:t>
            </a:r>
            <a:r>
              <a:rPr lang="zh-CN" altLang="en-US" b="1"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下，消息可以发送得更频繁，因为消息只包含最新 </a:t>
            </a:r>
            <a:r>
              <a:rPr lang="en-US" altLang="zh-CN" b="0" i="0" dirty="0">
                <a:solidFill>
                  <a:srgbClr val="333333"/>
                </a:solidFill>
                <a:effectLst/>
                <a:latin typeface="Open Sans" panose="020B0606030504020204" pitchFamily="34" charset="0"/>
              </a:rPr>
              <a:t>update</a:t>
            </a:r>
            <a:r>
              <a:rPr lang="zh-CN" altLang="en-US" b="0" i="0" dirty="0">
                <a:solidFill>
                  <a:srgbClr val="333333"/>
                </a:solidFill>
                <a:effectLst/>
                <a:latin typeface="Open Sans" panose="020B0606030504020204" pitchFamily="34" charset="0"/>
              </a:rPr>
              <a:t>，体积更小。</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zh-CN" altLang="en-US" b="0" i="0" dirty="0">
                <a:solidFill>
                  <a:srgbClr val="333333"/>
                </a:solidFill>
                <a:effectLst/>
                <a:latin typeface="Open Sans" panose="020B0606030504020204" pitchFamily="34" charset="0"/>
              </a:rPr>
              <a:t>而且，一个 </a:t>
            </a:r>
            <a:r>
              <a:rPr lang="en-US" altLang="zh-CN" b="0" i="0" dirty="0">
                <a:solidFill>
                  <a:srgbClr val="333333"/>
                </a:solidFill>
                <a:effectLst/>
                <a:latin typeface="Open Sans" panose="020B0606030504020204" pitchFamily="34" charset="0"/>
              </a:rPr>
              <a:t>Rumor </a:t>
            </a:r>
            <a:r>
              <a:rPr lang="zh-CN" altLang="en-US" b="0" i="0" dirty="0">
                <a:solidFill>
                  <a:srgbClr val="333333"/>
                </a:solidFill>
                <a:effectLst/>
                <a:latin typeface="Open Sans" panose="020B0606030504020204" pitchFamily="34" charset="0"/>
              </a:rPr>
              <a:t>消息在某个时间点之后会被标记为 </a:t>
            </a:r>
            <a:r>
              <a:rPr lang="en-US" altLang="zh-CN" b="0" i="0" dirty="0">
                <a:solidFill>
                  <a:srgbClr val="333333"/>
                </a:solidFill>
                <a:effectLst/>
                <a:latin typeface="Open Sans" panose="020B0606030504020204" pitchFamily="34" charset="0"/>
              </a:rPr>
              <a:t>removed</a:t>
            </a:r>
            <a:r>
              <a:rPr lang="zh-CN" altLang="en-US" b="0" i="0" dirty="0">
                <a:solidFill>
                  <a:srgbClr val="333333"/>
                </a:solidFill>
                <a:effectLst/>
                <a:latin typeface="Open Sans" panose="020B0606030504020204" pitchFamily="34" charset="0"/>
              </a:rPr>
              <a:t>，并且不再被传播，因此，</a:t>
            </a:r>
            <a:r>
              <a:rPr lang="en-US" altLang="zh-CN" b="0" i="0" dirty="0">
                <a:solidFill>
                  <a:srgbClr val="333333"/>
                </a:solidFill>
                <a:effectLst/>
                <a:latin typeface="Open Sans" panose="020B0606030504020204" pitchFamily="34" charset="0"/>
              </a:rPr>
              <a:t>SIR model </a:t>
            </a:r>
            <a:r>
              <a:rPr lang="zh-CN" altLang="en-US" b="0" i="0" dirty="0">
                <a:solidFill>
                  <a:srgbClr val="333333"/>
                </a:solidFill>
                <a:effectLst/>
                <a:latin typeface="Open Sans" panose="020B0606030504020204" pitchFamily="34" charset="0"/>
              </a:rPr>
              <a:t>下，系统有一定的概率会不一致。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schemeClr val="bg1">
                    <a:lumMod val="50000"/>
                  </a:schemeClr>
                </a:solidFill>
                <a:latin typeface="Open Sans" panose="020B0606030504020204" pitchFamily="34" charset="0"/>
              </a:rPr>
              <a:t>Gossip 通信方式</a:t>
            </a:r>
            <a:endParaRPr lang="en-US" altLang="zh-CN" b="1" i="0" dirty="0">
              <a:solidFill>
                <a:srgbClr val="333333"/>
              </a:solidFill>
              <a:effectLst/>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a:t>
            </a:r>
            <a:r>
              <a:rPr lang="zh-CN" altLang="en-US" sz="1200" dirty="0">
                <a:solidFill>
                  <a:schemeClr val="bg1">
                    <a:lumMod val="50000"/>
                  </a:schemeClr>
                </a:solidFill>
                <a:latin typeface="Open Sans" panose="020B0606030504020204" pitchFamily="34" charset="0"/>
              </a:rPr>
              <a:t>: 节点 A 将数据 (key,value,version) 及对应的版本号推送给 B 节点，B 节点更新 A 中比自己新的数据</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Pull</a:t>
            </a:r>
            <a:r>
              <a:rPr lang="zh-CN" altLang="en-US" sz="1200" dirty="0">
                <a:solidFill>
                  <a:schemeClr val="bg1">
                    <a:lumMod val="50000"/>
                  </a:schemeClr>
                </a:solidFill>
                <a:latin typeface="Open Sans" panose="020B0606030504020204" pitchFamily="34" charset="0"/>
              </a:rPr>
              <a:t>：A 仅将数据 key, version 推送给 B，B 将本地比 A 新的数据（Key, value, version）推送给 A，A 更新本地</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Push/Pull</a:t>
            </a:r>
            <a:r>
              <a:rPr lang="zh-CN" altLang="en-US" sz="1200" dirty="0">
                <a:solidFill>
                  <a:schemeClr val="bg1">
                    <a:lumMod val="50000"/>
                  </a:schemeClr>
                </a:solidFill>
                <a:latin typeface="Open Sans" panose="020B0606030504020204" pitchFamily="34" charset="0"/>
              </a:rPr>
              <a:t>：与 Pull 类似，只是多了一步，A 再将本地比 B 新的数据推送给 B，B 则更新本地</a:t>
            </a: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4056466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2354163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3808725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道路千万条，监控第一条，监控不到位，领导两行泪</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46335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3396626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在交易系统的业务逻辑中，一个商品在下单之前需要先调用库存服务，进行扣除库存，再调用订单服务，创建订单记录。</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1</a:t>
            </a:r>
            <a:r>
              <a:rPr lang="zh-CN" altLang="en-US" sz="1600"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2</a:t>
            </a:r>
            <a:r>
              <a:rPr lang="zh-CN" altLang="en-US" sz="1600"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a:p>
            <a:endParaRPr lang="en-US" altLang="zh-CN" sz="1600" b="1" dirty="0"/>
          </a:p>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1381657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1</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canCommit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2</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preCommit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27858379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mn-ea"/>
                <a:cs typeface="+mn-ea"/>
                <a:sym typeface="+mn-lt"/>
              </a:rPr>
              <a:t>系统的可用性可以用系统停止服务的时间与总的时间之比衡量。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41377498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842498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cs typeface="+mn-ea"/>
                <a:sym typeface="+mn-lt"/>
              </a:rPr>
              <a:t>回顾</a:t>
            </a:r>
            <a:r>
              <a:rPr lang="zh-CN" altLang="en-US" sz="1200" dirty="0">
                <a:solidFill>
                  <a:schemeClr val="bg1">
                    <a:lumMod val="50000"/>
                  </a:schemeClr>
                </a:solidFill>
                <a:cs typeface="+mn-ea"/>
                <a:sym typeface="+mn-lt"/>
              </a:rPr>
              <a:t>课程，我们首先学习了分布式理论</a:t>
            </a:r>
            <a:r>
              <a:rPr lang="en-US" altLang="zh-CN" sz="1200" dirty="0">
                <a:solidFill>
                  <a:schemeClr val="bg1">
                    <a:lumMod val="50000"/>
                  </a:schemeClr>
                </a:solidFill>
                <a:cs typeface="+mn-ea"/>
                <a:sym typeface="+mn-lt"/>
              </a:rPr>
              <a:t>CAP</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BASE</a:t>
            </a:r>
            <a:r>
              <a:rPr lang="zh-CN" altLang="en-US" sz="1200" dirty="0">
                <a:solidFill>
                  <a:schemeClr val="bg1">
                    <a:lumMod val="50000"/>
                  </a:schemeClr>
                </a:solidFill>
                <a:cs typeface="+mn-ea"/>
                <a:sym typeface="+mn-lt"/>
              </a:rPr>
              <a:t>，以及分布式算法 </a:t>
            </a:r>
            <a:r>
              <a:rPr lang="en-US" altLang="zh-CN" sz="1200" dirty="0" err="1">
                <a:solidFill>
                  <a:schemeClr val="bg1">
                    <a:lumMod val="50000"/>
                  </a:schemeClr>
                </a:solidFill>
                <a:cs typeface="+mn-ea"/>
                <a:sym typeface="+mn-lt"/>
              </a:rPr>
              <a:t>Paxos</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Raft</a:t>
            </a:r>
            <a:r>
              <a:rPr lang="zh-CN" altLang="en-US" sz="1200" dirty="0">
                <a:solidFill>
                  <a:schemeClr val="bg1">
                    <a:lumMod val="50000"/>
                  </a:schemeClr>
                </a:solidFill>
                <a:cs typeface="+mn-ea"/>
                <a:sym typeface="+mn-lt"/>
              </a:rPr>
              <a:t>。然后通过学习分布式具体应用，将理论和实际相结合，应证了分布式理论是如何指导分布式系统的架构设计。</a:t>
            </a:r>
            <a:endParaRPr lang="en-US" altLang="zh-CN" sz="1200" dirty="0">
              <a:solidFill>
                <a:schemeClr val="bg1">
                  <a:lumMod val="50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50000"/>
                </a:schemeClr>
              </a:solidFill>
              <a:cs typeface="+mn-ea"/>
              <a:sym typeface="+mn-lt"/>
            </a:endParaRPr>
          </a:p>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3830256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2021/8/10</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2021/8/10</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gif"/></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9.xml"/><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2.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9.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533559" y="4531544"/>
            <a:ext cx="31248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2021.06</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4035062" y="5134662"/>
            <a:ext cx="4121876" cy="574400"/>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909679" y="1251396"/>
            <a:ext cx="10594768" cy="4355207"/>
            <a:chOff x="866136" y="1070775"/>
            <a:chExt cx="10594768" cy="4355207"/>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sp>
        <p:nvSpPr>
          <p:cNvPr id="31" name="文本框 30">
            <a:extLst>
              <a:ext uri="{FF2B5EF4-FFF2-40B4-BE49-F238E27FC236}">
                <a16:creationId xmlns:a16="http://schemas.microsoft.com/office/drawing/2014/main" id="{32BA0DAD-4DF8-4034-80BB-9726A69714AC}"/>
              </a:ext>
            </a:extLst>
          </p:cNvPr>
          <p:cNvSpPr txBox="1"/>
          <p:nvPr/>
        </p:nvSpPr>
        <p:spPr>
          <a:xfrm>
            <a:off x="10307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rPr>
              <a:t>分布式架构演进</a:t>
            </a:r>
          </a:p>
        </p:txBody>
      </p:sp>
      <p:sp>
        <p:nvSpPr>
          <p:cNvPr id="34" name="文本框 33">
            <a:extLst>
              <a:ext uri="{FF2B5EF4-FFF2-40B4-BE49-F238E27FC236}">
                <a16:creationId xmlns:a16="http://schemas.microsoft.com/office/drawing/2014/main" id="{BAD0CC01-76DA-4CBC-8576-E84CC8D03059}"/>
              </a:ext>
            </a:extLst>
          </p:cNvPr>
          <p:cNvSpPr txBox="1"/>
          <p:nvPr/>
        </p:nvSpPr>
        <p:spPr>
          <a:xfrm>
            <a:off x="478356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分布式特性</a:t>
            </a:r>
            <a:endParaRPr lang="en-US" altLang="zh-CN" sz="2000" b="1" spc="300" dirty="0">
              <a:solidFill>
                <a:schemeClr val="bg1"/>
              </a:solidFill>
              <a:sym typeface="+mn-lt"/>
            </a:endParaRPr>
          </a:p>
        </p:txBody>
      </p:sp>
      <p:sp>
        <p:nvSpPr>
          <p:cNvPr id="35" name="文本框 34">
            <a:extLst>
              <a:ext uri="{FF2B5EF4-FFF2-40B4-BE49-F238E27FC236}">
                <a16:creationId xmlns:a16="http://schemas.microsoft.com/office/drawing/2014/main" id="{4FE55B1D-B570-424C-82A8-318E359D28E8}"/>
              </a:ext>
            </a:extLst>
          </p:cNvPr>
          <p:cNvSpPr txBox="1"/>
          <p:nvPr/>
        </p:nvSpPr>
        <p:spPr>
          <a:xfrm>
            <a:off x="85364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分布式应用分类</a:t>
            </a:r>
          </a:p>
        </p:txBody>
      </p:sp>
      <p:sp>
        <p:nvSpPr>
          <p:cNvPr id="37" name="矩形 36">
            <a:extLst>
              <a:ext uri="{FF2B5EF4-FFF2-40B4-BE49-F238E27FC236}">
                <a16:creationId xmlns:a16="http://schemas.microsoft.com/office/drawing/2014/main" id="{74C598E4-96E6-43D4-B83B-E4D24B0AA4EC}"/>
              </a:ext>
            </a:extLst>
          </p:cNvPr>
          <p:cNvSpPr/>
          <p:nvPr/>
        </p:nvSpPr>
        <p:spPr>
          <a:xfrm>
            <a:off x="1031999"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788BA9"/>
                </a:solidFill>
              </a:rPr>
              <a:t>分布式的诞生，源于对性能、可用性及可扩展性的不懈追求。</a:t>
            </a:r>
            <a:endParaRPr lang="zh-CN" altLang="en-US" dirty="0">
              <a:solidFill>
                <a:srgbClr val="788BA9"/>
              </a:solidFill>
            </a:endParaRPr>
          </a:p>
        </p:txBody>
      </p:sp>
      <p:sp>
        <p:nvSpPr>
          <p:cNvPr id="38" name="矩形 37">
            <a:extLst>
              <a:ext uri="{FF2B5EF4-FFF2-40B4-BE49-F238E27FC236}">
                <a16:creationId xmlns:a16="http://schemas.microsoft.com/office/drawing/2014/main" id="{0566516C-43FF-4500-9ACF-DD301076DD1E}"/>
              </a:ext>
            </a:extLst>
          </p:cNvPr>
          <p:cNvSpPr/>
          <p:nvPr/>
        </p:nvSpPr>
        <p:spPr>
          <a:xfrm>
            <a:off x="4783567"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Wingdings" panose="05000000000000000000" pitchFamily="2" charset="2"/>
              <a:buChar char="l"/>
              <a:defRPr/>
            </a:pPr>
            <a:r>
              <a:rPr lang="zh-CN" altLang="en-US" b="1" dirty="0">
                <a:solidFill>
                  <a:srgbClr val="788BA9"/>
                </a:solidFill>
                <a:sym typeface="+mn-lt"/>
              </a:rPr>
              <a:t>高性能</a:t>
            </a:r>
            <a:endParaRPr lang="zh-CN" altLang="en-US"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高可用</a:t>
            </a:r>
            <a:endParaRPr lang="en-US" altLang="zh-CN"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高扩展性</a:t>
            </a:r>
          </a:p>
        </p:txBody>
      </p:sp>
      <p:sp>
        <p:nvSpPr>
          <p:cNvPr id="39" name="矩形 38">
            <a:extLst>
              <a:ext uri="{FF2B5EF4-FFF2-40B4-BE49-F238E27FC236}">
                <a16:creationId xmlns:a16="http://schemas.microsoft.com/office/drawing/2014/main" id="{117FFDE6-1089-4CBF-9DF4-0DD0B2D42F9A}"/>
              </a:ext>
            </a:extLst>
          </p:cNvPr>
          <p:cNvSpPr/>
          <p:nvPr/>
        </p:nvSpPr>
        <p:spPr>
          <a:xfrm>
            <a:off x="8535135"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b="1" dirty="0">
                <a:solidFill>
                  <a:srgbClr val="788BA9"/>
                </a:solidFill>
              </a:rPr>
              <a:t>分布式计算</a:t>
            </a:r>
          </a:p>
          <a:p>
            <a:pPr marL="285750" indent="-285750">
              <a:buFont typeface="Wingdings" panose="05000000000000000000" pitchFamily="2" charset="2"/>
              <a:buChar char="l"/>
            </a:pPr>
            <a:r>
              <a:rPr lang="zh-CN" altLang="en-US" b="1" dirty="0">
                <a:solidFill>
                  <a:srgbClr val="788BA9"/>
                </a:solidFill>
              </a:rPr>
              <a:t>分布式存储</a:t>
            </a:r>
          </a:p>
          <a:p>
            <a:pPr marL="285750" indent="-285750">
              <a:buFont typeface="Wingdings" panose="05000000000000000000" pitchFamily="2" charset="2"/>
              <a:buChar char="l"/>
            </a:pPr>
            <a:r>
              <a:rPr lang="zh-CN" altLang="en-US" b="1" dirty="0">
                <a:solidFill>
                  <a:srgbClr val="788BA9"/>
                </a:solidFill>
              </a:rPr>
              <a:t>分布式通信</a:t>
            </a:r>
          </a:p>
          <a:p>
            <a:pPr marL="285750" indent="-285750">
              <a:buFont typeface="Wingdings" panose="05000000000000000000" pitchFamily="2" charset="2"/>
              <a:buChar char="l"/>
            </a:pPr>
            <a:r>
              <a:rPr lang="zh-CN" altLang="en-US" b="1" dirty="0">
                <a:solidFill>
                  <a:srgbClr val="788BA9"/>
                </a:solidFill>
              </a:rPr>
              <a:t>分布式资源管理</a:t>
            </a:r>
          </a:p>
        </p:txBody>
      </p:sp>
      <p:sp>
        <p:nvSpPr>
          <p:cNvPr id="40" name="矩形 39">
            <a:extLst>
              <a:ext uri="{FF2B5EF4-FFF2-40B4-BE49-F238E27FC236}">
                <a16:creationId xmlns:a16="http://schemas.microsoft.com/office/drawing/2014/main" id="{147A0A84-C765-4724-AD2A-C038BA79873D}"/>
              </a:ext>
            </a:extLst>
          </p:cNvPr>
          <p:cNvSpPr/>
          <p:nvPr/>
        </p:nvSpPr>
        <p:spPr>
          <a:xfrm>
            <a:off x="1897354" y="836126"/>
            <a:ext cx="891591"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Why</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A499EB4-2D0C-441C-8546-0136A0ECFCF4}"/>
              </a:ext>
            </a:extLst>
          </p:cNvPr>
          <p:cNvSpPr/>
          <p:nvPr/>
        </p:nvSpPr>
        <p:spPr>
          <a:xfrm>
            <a:off x="5584642" y="836126"/>
            <a:ext cx="1021433"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What</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03203602-5547-41E6-98DF-1061A7126C3F}"/>
              </a:ext>
            </a:extLst>
          </p:cNvPr>
          <p:cNvSpPr/>
          <p:nvPr/>
        </p:nvSpPr>
        <p:spPr>
          <a:xfrm>
            <a:off x="9336210" y="836126"/>
            <a:ext cx="1202702"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Where</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908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456566" y="1366455"/>
            <a:ext cx="5660572" cy="4192943"/>
          </a:xfrm>
          <a:prstGeom prst="rect">
            <a:avLst/>
          </a:prstGeom>
        </p:spPr>
        <p:txBody>
          <a:bodyPr wrap="square">
            <a:spAutoFit/>
          </a:bodyPr>
          <a:lstStyle/>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最多只能同时满足其中两项。</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760230"/>
            <a:ext cx="9127672" cy="272382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什么是 </a:t>
            </a:r>
            <a:r>
              <a:rPr lang="en-US" altLang="zh-CN" b="1" dirty="0">
                <a:solidFill>
                  <a:srgbClr val="D67A71"/>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726240"/>
            <a:ext cx="9127672" cy="45890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BASE 理论是对 CAP 中一致性和可用性权衡的结果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4" name="组合 13">
            <a:extLst>
              <a:ext uri="{FF2B5EF4-FFF2-40B4-BE49-F238E27FC236}">
                <a16:creationId xmlns:a16="http://schemas.microsoft.com/office/drawing/2014/main" id="{9F849788-EBAC-4B13-AB75-2048B4F716B1}"/>
              </a:ext>
            </a:extLst>
          </p:cNvPr>
          <p:cNvGrpSpPr/>
          <p:nvPr/>
        </p:nvGrpSpPr>
        <p:grpSpPr>
          <a:xfrm>
            <a:off x="1385787" y="626269"/>
            <a:ext cx="4378414" cy="2409031"/>
            <a:chOff x="1385787" y="626269"/>
            <a:chExt cx="4378414" cy="2409031"/>
          </a:xfrm>
        </p:grpSpPr>
        <p:sp>
          <p:nvSpPr>
            <p:cNvPr id="23" name="矩形 22">
              <a:extLst>
                <a:ext uri="{FF2B5EF4-FFF2-40B4-BE49-F238E27FC236}">
                  <a16:creationId xmlns:a16="http://schemas.microsoft.com/office/drawing/2014/main" id="{F33295F0-016F-4D44-8392-06CAB89499FA}"/>
                </a:ext>
              </a:extLst>
            </p:cNvPr>
            <p:cNvSpPr/>
            <p:nvPr/>
          </p:nvSpPr>
          <p:spPr>
            <a:xfrm>
              <a:off x="1385787" y="922562"/>
              <a:ext cx="4378414"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4" name="AutoShape 12">
              <a:extLst>
                <a:ext uri="{FF2B5EF4-FFF2-40B4-BE49-F238E27FC236}">
                  <a16:creationId xmlns:a16="http://schemas.microsoft.com/office/drawing/2014/main" id="{4E60E898-6A8C-4162-AE32-566F1D5D3DAE}"/>
                </a:ext>
              </a:extLst>
            </p:cNvPr>
            <p:cNvSpPr>
              <a:spLocks noChangeArrowheads="1"/>
            </p:cNvSpPr>
            <p:nvPr/>
          </p:nvSpPr>
          <p:spPr bwMode="auto">
            <a:xfrm>
              <a:off x="1385787" y="626269"/>
              <a:ext cx="4378414" cy="592586"/>
            </a:xfrm>
            <a:prstGeom prst="homePlate">
              <a:avLst>
                <a:gd name="adj" fmla="val 63872"/>
              </a:avLst>
            </a:prstGeom>
            <a:solidFill>
              <a:srgbClr val="D67A71"/>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CAP</a:t>
              </a:r>
              <a:endParaRPr lang="zh-CN" altLang="en-US" sz="1800" b="1" dirty="0">
                <a:solidFill>
                  <a:prstClr val="white"/>
                </a:solidFill>
                <a:latin typeface="微软雅黑" pitchFamily="34" charset="-122"/>
                <a:ea typeface="微软雅黑" pitchFamily="34" charset="-122"/>
              </a:endParaRPr>
            </a:p>
          </p:txBody>
        </p:sp>
        <p:sp>
          <p:nvSpPr>
            <p:cNvPr id="25" name="TextBox 17">
              <a:extLst>
                <a:ext uri="{FF2B5EF4-FFF2-40B4-BE49-F238E27FC236}">
                  <a16:creationId xmlns:a16="http://schemas.microsoft.com/office/drawing/2014/main" id="{05ED7FEF-2079-4EA6-9C9D-024914B81663}"/>
                </a:ext>
              </a:extLst>
            </p:cNvPr>
            <p:cNvSpPr txBox="1"/>
            <p:nvPr/>
          </p:nvSpPr>
          <p:spPr>
            <a:xfrm>
              <a:off x="1556138" y="1425747"/>
              <a:ext cx="4208063" cy="113755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zh-CN" altLang="en-US" dirty="0">
                <a:solidFill>
                  <a:sysClr val="windowText" lastClr="000000"/>
                </a:solidFill>
                <a:latin typeface="微软雅黑" pitchFamily="34" charset="-122"/>
                <a:ea typeface="微软雅黑" pitchFamily="34" charset="-122"/>
              </a:endParaRPr>
            </a:p>
          </p:txBody>
        </p:sp>
      </p:grpSp>
      <p:grpSp>
        <p:nvGrpSpPr>
          <p:cNvPr id="15" name="组合 14">
            <a:extLst>
              <a:ext uri="{FF2B5EF4-FFF2-40B4-BE49-F238E27FC236}">
                <a16:creationId xmlns:a16="http://schemas.microsoft.com/office/drawing/2014/main" id="{2E972180-DF54-4B55-9D5C-376C6165062D}"/>
              </a:ext>
            </a:extLst>
          </p:cNvPr>
          <p:cNvGrpSpPr/>
          <p:nvPr/>
        </p:nvGrpSpPr>
        <p:grpSpPr>
          <a:xfrm>
            <a:off x="6765922" y="626269"/>
            <a:ext cx="4403040" cy="2409031"/>
            <a:chOff x="6765922" y="626269"/>
            <a:chExt cx="4403040" cy="2409031"/>
          </a:xfrm>
        </p:grpSpPr>
        <p:sp>
          <p:nvSpPr>
            <p:cNvPr id="27" name="矩形 26">
              <a:extLst>
                <a:ext uri="{FF2B5EF4-FFF2-40B4-BE49-F238E27FC236}">
                  <a16:creationId xmlns:a16="http://schemas.microsoft.com/office/drawing/2014/main" id="{F435B2D3-DD97-449E-9D10-3E2A2BB37BA4}"/>
                </a:ext>
              </a:extLst>
            </p:cNvPr>
            <p:cNvSpPr/>
            <p:nvPr/>
          </p:nvSpPr>
          <p:spPr>
            <a:xfrm>
              <a:off x="6765922" y="922562"/>
              <a:ext cx="4403040"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8" name="AutoShape 12">
              <a:extLst>
                <a:ext uri="{FF2B5EF4-FFF2-40B4-BE49-F238E27FC236}">
                  <a16:creationId xmlns:a16="http://schemas.microsoft.com/office/drawing/2014/main" id="{65E7DC74-F5A7-4FEC-850E-79A1C26FC158}"/>
                </a:ext>
              </a:extLst>
            </p:cNvPr>
            <p:cNvSpPr>
              <a:spLocks noChangeArrowheads="1"/>
            </p:cNvSpPr>
            <p:nvPr/>
          </p:nvSpPr>
          <p:spPr bwMode="auto">
            <a:xfrm flipH="1">
              <a:off x="6765922" y="626269"/>
              <a:ext cx="4403040" cy="592586"/>
            </a:xfrm>
            <a:prstGeom prst="homePlate">
              <a:avLst>
                <a:gd name="adj" fmla="val 63872"/>
              </a:avLst>
            </a:prstGeom>
            <a:solidFill>
              <a:srgbClr val="788BA9"/>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BASE</a:t>
              </a:r>
              <a:endParaRPr lang="zh-CN" altLang="zh-CN" b="1" dirty="0">
                <a:solidFill>
                  <a:schemeClr val="bg1"/>
                </a:solidFill>
                <a:latin typeface="微软雅黑" pitchFamily="34" charset="-122"/>
                <a:ea typeface="微软雅黑" pitchFamily="34" charset="-122"/>
                <a:sym typeface="宋体" panose="02010600030101010101" pitchFamily="2" charset="-122"/>
              </a:endParaRPr>
            </a:p>
          </p:txBody>
        </p:sp>
        <p:sp>
          <p:nvSpPr>
            <p:cNvPr id="29" name="TextBox 20">
              <a:extLst>
                <a:ext uri="{FF2B5EF4-FFF2-40B4-BE49-F238E27FC236}">
                  <a16:creationId xmlns:a16="http://schemas.microsoft.com/office/drawing/2014/main" id="{AA8F116A-56ED-43C3-8B4C-34DCB185928E}"/>
                </a:ext>
              </a:extLst>
            </p:cNvPr>
            <p:cNvSpPr txBox="1"/>
            <p:nvPr/>
          </p:nvSpPr>
          <p:spPr>
            <a:xfrm>
              <a:off x="6937231" y="1425747"/>
              <a:ext cx="4231731" cy="1289905"/>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sp>
        <p:nvSpPr>
          <p:cNvPr id="17" name="矩形 16">
            <a:extLst>
              <a:ext uri="{FF2B5EF4-FFF2-40B4-BE49-F238E27FC236}">
                <a16:creationId xmlns:a16="http://schemas.microsoft.com/office/drawing/2014/main" id="{39A5F027-0EC7-4FBF-8C0A-E48622861284}"/>
              </a:ext>
            </a:extLst>
          </p:cNvPr>
          <p:cNvSpPr/>
          <p:nvPr/>
        </p:nvSpPr>
        <p:spPr>
          <a:xfrm>
            <a:off x="6765922" y="3242192"/>
            <a:ext cx="4702178"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a:t>
            </a:r>
            <a:r>
              <a:rPr lang="zh-CN" altLang="en-US" b="1" dirty="0">
                <a:solidFill>
                  <a:srgbClr val="788BA9"/>
                </a:solidFill>
                <a:latin typeface="微软雅黑" panose="020B0503020204020204" pitchFamily="34" charset="-122"/>
                <a:ea typeface="微软雅黑" panose="020B0503020204020204" pitchFamily="34" charset="-122"/>
                <a:cs typeface="+mn-ea"/>
              </a:rPr>
              <a:t>权衡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的结果。</a:t>
            </a:r>
          </a:p>
        </p:txBody>
      </p:sp>
      <p:sp>
        <p:nvSpPr>
          <p:cNvPr id="18" name="矩形 17">
            <a:extLst>
              <a:ext uri="{FF2B5EF4-FFF2-40B4-BE49-F238E27FC236}">
                <a16:creationId xmlns:a16="http://schemas.microsoft.com/office/drawing/2014/main" id="{3C921DDA-0CAD-4C36-9E33-9C031312AAA6}"/>
              </a:ext>
            </a:extLst>
          </p:cNvPr>
          <p:cNvSpPr/>
          <p:nvPr/>
        </p:nvSpPr>
        <p:spPr>
          <a:xfrm>
            <a:off x="1300299" y="3271868"/>
            <a:ext cx="4463902"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在一个分布式系统中，</a:t>
            </a:r>
            <a:r>
              <a:rPr lang="zh-CN" altLang="en-US" b="1" dirty="0">
                <a:solidFill>
                  <a:srgbClr val="788BA9"/>
                </a:solidFill>
                <a:latin typeface="微软雅黑" panose="020B0503020204020204" pitchFamily="34" charset="-122"/>
                <a:ea typeface="微软雅黑" panose="020B0503020204020204" pitchFamily="34" charset="-122"/>
                <a:cs typeface="+mn-ea"/>
              </a:rPr>
              <a:t>最多</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只能同时满足 CAP 其中</a:t>
            </a:r>
            <a:r>
              <a:rPr lang="zh-CN" altLang="en-US" b="1" dirty="0">
                <a:solidFill>
                  <a:srgbClr val="788BA9"/>
                </a:solidFill>
                <a:latin typeface="微软雅黑" panose="020B0503020204020204" pitchFamily="34" charset="-122"/>
                <a:ea typeface="微软雅黑" panose="020B0503020204020204" pitchFamily="34" charset="-122"/>
                <a:cs typeface="+mn-ea"/>
              </a:rPr>
              <a:t>两个</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p>
        </p:txBody>
      </p:sp>
      <p:sp>
        <p:nvSpPr>
          <p:cNvPr id="20" name="矩形 19">
            <a:extLst>
              <a:ext uri="{FF2B5EF4-FFF2-40B4-BE49-F238E27FC236}">
                <a16:creationId xmlns:a16="http://schemas.microsoft.com/office/drawing/2014/main" id="{C49EBF1F-A07C-434F-B5D8-A41619F3C28D}"/>
              </a:ext>
            </a:extLst>
          </p:cNvPr>
          <p:cNvSpPr/>
          <p:nvPr/>
        </p:nvSpPr>
        <p:spPr>
          <a:xfrm>
            <a:off x="5372100" y="5483359"/>
            <a:ext cx="6096000" cy="874407"/>
          </a:xfrm>
          <a:prstGeom prst="rect">
            <a:avLst/>
          </a:prstGeom>
        </p:spPr>
        <p:txBody>
          <a:bodyPr>
            <a:spAutoFit/>
          </a:bodyPr>
          <a:lstStyle/>
          <a:p>
            <a:pPr>
              <a:lnSpc>
                <a:spcPct val="150000"/>
              </a:lnSpc>
            </a:pPr>
            <a:r>
              <a:rPr lang="zh-CN" altLang="en-US" b="1" dirty="0">
                <a:solidFill>
                  <a:srgbClr val="D67A71"/>
                </a:solidFill>
              </a:rPr>
              <a:t>分布式系统领域没有银弹。针对不同场景，架构上要有不同的取舍。</a:t>
            </a:r>
            <a:endParaRPr lang="en-US" altLang="zh-CN" b="1" dirty="0">
              <a:solidFill>
                <a:srgbClr val="D67A71"/>
              </a:solidFill>
            </a:endParaRPr>
          </a:p>
        </p:txBody>
      </p:sp>
      <p:sp>
        <p:nvSpPr>
          <p:cNvPr id="21" name="矩形 20">
            <a:extLst>
              <a:ext uri="{FF2B5EF4-FFF2-40B4-BE49-F238E27FC236}">
                <a16:creationId xmlns:a16="http://schemas.microsoft.com/office/drawing/2014/main" id="{D18BE7E3-5810-47A9-A631-00841FDE5401}"/>
              </a:ext>
            </a:extLst>
          </p:cNvPr>
          <p:cNvSpPr/>
          <p:nvPr/>
        </p:nvSpPr>
        <p:spPr>
          <a:xfrm>
            <a:off x="5372100" y="4932878"/>
            <a:ext cx="4681090" cy="461665"/>
          </a:xfrm>
          <a:prstGeom prst="rect">
            <a:avLst/>
          </a:prstGeom>
          <a:noFill/>
        </p:spPr>
        <p:txBody>
          <a:bodyPr wrap="none" lIns="91440" tIns="45720" rIns="91440" bIns="45720">
            <a:spAutoFit/>
          </a:bodyPr>
          <a:lstStyle/>
          <a:p>
            <a:pPr algn="ct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CP</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BASE</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p>
        </p:txBody>
      </p:sp>
    </p:spTree>
    <p:extLst>
      <p:ext uri="{BB962C8B-B14F-4D97-AF65-F5344CB8AC3E}">
        <p14:creationId xmlns:p14="http://schemas.microsoft.com/office/powerpoint/2010/main" val="11873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35717" y="909436"/>
            <a:ext cx="8320565" cy="2264851"/>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兰伯特提出的拜占庭讲解问题：</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将军们通过投票来达成一致策略：同进或同退。</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0035AE25-EDA8-4061-9205-CB558FC8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49" y="3242573"/>
            <a:ext cx="7007830" cy="350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6930313" y="4945959"/>
            <a:ext cx="4365983" cy="982406"/>
          </a:xfrm>
          <a:prstGeom prst="rect">
            <a:avLst/>
          </a:prstGeom>
        </p:spPr>
        <p:txBody>
          <a:bodyPr vert="horz" wrap="square" lIns="0" tIns="0" rIns="0" bIns="0" anchor="t" anchorCtr="0">
            <a:noAutofit/>
          </a:bodyPr>
          <a:lstStyle/>
          <a:p>
            <a:pPr>
              <a:lnSpc>
                <a:spcPct val="115000"/>
              </a:lnSpc>
              <a:spcAft>
                <a:spcPts val="0"/>
              </a:spcAft>
            </a:pPr>
            <a:r>
              <a:rPr lang="zh-CN" altLang="en-US" sz="1600" b="1" dirty="0">
                <a:solidFill>
                  <a:srgbClr val="788BA9"/>
                </a:solidFill>
                <a:cs typeface="+mn-ea"/>
              </a:rPr>
              <a:t>掌握程序员的内功心法</a:t>
            </a:r>
            <a:r>
              <a:rPr lang="en-US" altLang="zh-CN" sz="1600" b="1" dirty="0">
                <a:solidFill>
                  <a:srgbClr val="788BA9"/>
                </a:solidFill>
                <a:cs typeface="+mn-ea"/>
              </a:rPr>
              <a:t>——</a:t>
            </a:r>
            <a:r>
              <a:rPr lang="zh-CN" altLang="en-US" sz="1600" b="1" dirty="0">
                <a:solidFill>
                  <a:srgbClr val="788BA9"/>
                </a:solidFill>
                <a:cs typeface="+mn-ea"/>
              </a:rPr>
              <a:t>分布式系统知识</a:t>
            </a:r>
            <a:endParaRPr lang="en-US" altLang="zh-CN" sz="1600" b="1" dirty="0">
              <a:solidFill>
                <a:srgbClr val="788BA9"/>
              </a:solidFill>
              <a:cs typeface="+mn-ea"/>
            </a:endParaRPr>
          </a:p>
          <a:p>
            <a:pPr marL="285750" indent="-285750">
              <a:lnSpc>
                <a:spcPct val="115000"/>
              </a:lnSpc>
              <a:spcAft>
                <a:spcPts val="0"/>
              </a:spcAft>
              <a:buFont typeface="Wingdings" panose="05000000000000000000" pitchFamily="2" charset="2"/>
              <a:buChar char="l"/>
            </a:pPr>
            <a:r>
              <a:rPr lang="zh-CN" altLang="en-US" sz="1400" dirty="0">
                <a:solidFill>
                  <a:schemeClr val="bg1">
                    <a:lumMod val="50000"/>
                  </a:schemeClr>
                </a:solidFill>
                <a:latin typeface="+mn-ea"/>
                <a:cs typeface="+mn-ea"/>
              </a:rPr>
              <a:t>了解分布式系统架构的核心知识</a:t>
            </a:r>
            <a:endParaRPr lang="en-US" altLang="zh-CN" sz="1400" dirty="0">
              <a:solidFill>
                <a:schemeClr val="bg1">
                  <a:lumMod val="50000"/>
                </a:schemeClr>
              </a:solidFill>
              <a:latin typeface="+mn-ea"/>
              <a:cs typeface="+mn-ea"/>
            </a:endParaRPr>
          </a:p>
          <a:p>
            <a:pPr marL="285750" indent="-285750">
              <a:lnSpc>
                <a:spcPct val="115000"/>
              </a:lnSpc>
              <a:spcAft>
                <a:spcPts val="0"/>
              </a:spcAft>
              <a:buFont typeface="Wingdings" panose="05000000000000000000" pitchFamily="2" charset="2"/>
              <a:buChar char="l"/>
            </a:pPr>
            <a:r>
              <a:rPr lang="zh-CN" altLang="en-US" sz="1400" dirty="0">
                <a:solidFill>
                  <a:schemeClr val="bg1">
                    <a:lumMod val="50000"/>
                  </a:schemeClr>
                </a:solidFill>
                <a:latin typeface="+mn-ea"/>
                <a:cs typeface="+mn-ea"/>
              </a:rPr>
              <a:t>理论联系实际，并将知识点串联，融会贯通</a:t>
            </a:r>
          </a:p>
        </p:txBody>
      </p:sp>
      <p:sp>
        <p:nvSpPr>
          <p:cNvPr id="203" name="Rectangle 2">
            <a:extLst>
              <a:ext uri="{FF2B5EF4-FFF2-40B4-BE49-F238E27FC236}">
                <a16:creationId xmlns:a16="http://schemas.microsoft.com/office/drawing/2014/main" id="{76FEE83D-5AE9-480E-BF4D-7BF28EFAC01F}"/>
              </a:ext>
            </a:extLst>
          </p:cNvPr>
          <p:cNvSpPr/>
          <p:nvPr/>
        </p:nvSpPr>
        <p:spPr>
          <a:xfrm>
            <a:off x="7969310" y="4459487"/>
            <a:ext cx="1960916"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1895103" y="2189891"/>
            <a:ext cx="1897687" cy="1164919"/>
          </a:xfrm>
          <a:prstGeom prst="rect">
            <a:avLst/>
          </a:prstGeom>
        </p:spPr>
        <p:txBody>
          <a:bodyPr vert="horz" wrap="square" lIns="0" tIns="0" rIns="0" bIns="0" anchor="t" anchorCtr="0">
            <a:noAutofit/>
          </a:bodyPr>
          <a:lstStyle/>
          <a:p>
            <a:pPr marL="285750" indent="-285750">
              <a:buFont typeface="Wingdings" panose="05000000000000000000" pitchFamily="2" charset="2"/>
              <a:buChar char="l"/>
            </a:pP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概念繁多</a:t>
            </a: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知识庞杂</a:t>
            </a: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新兴技术层出不穷</a:t>
            </a: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学习曲线比较陡峭</a:t>
            </a:r>
            <a:endParaRPr lang="en-US" altLang="zh-CN" sz="1400"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1734487" y="1774393"/>
            <a:ext cx="2384364"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分布式为什么难学？</a:t>
            </a:r>
          </a:p>
        </p:txBody>
      </p:sp>
      <p:pic>
        <p:nvPicPr>
          <p:cNvPr id="198" name="图片 197">
            <a:extLst>
              <a:ext uri="{FF2B5EF4-FFF2-40B4-BE49-F238E27FC236}">
                <a16:creationId xmlns:a16="http://schemas.microsoft.com/office/drawing/2014/main" id="{E377CC7D-F516-46DA-BE2D-41A1EEF61560}"/>
              </a:ext>
            </a:extLst>
          </p:cNvPr>
          <p:cNvPicPr>
            <a:picLocks noChangeAspect="1"/>
          </p:cNvPicPr>
          <p:nvPr/>
        </p:nvPicPr>
        <p:blipFill>
          <a:blip r:embed="rId3"/>
          <a:stretch>
            <a:fillRect/>
          </a:stretch>
        </p:blipFill>
        <p:spPr>
          <a:xfrm>
            <a:off x="7558718" y="2011199"/>
            <a:ext cx="2738179" cy="2412801"/>
          </a:xfrm>
          <a:prstGeom prst="rect">
            <a:avLst/>
          </a:prstGeom>
        </p:spPr>
      </p:pic>
      <p:pic>
        <p:nvPicPr>
          <p:cNvPr id="1028" name="Picture 4" descr="https://gimg2.baidu.com/image_search/src=http%3A%2F%2Fenglishlive.ef.com%2Fblog%2Fwp-content%2Fuploads%2Fsites%2F2%2F2018%2F09%2FFinding-the-Correct-Question-Words-768x530.jpg&amp;refer=http%3A%2F%2Fenglishlive.ef.com&amp;app=2002&amp;size=f9999,10000&amp;q=a80&amp;n=0&amp;g=0n&amp;fmt=jpeg?sec=1628735419&amp;t=475130d1a79ba766ebe7cb4be397c87e">
            <a:extLst>
              <a:ext uri="{FF2B5EF4-FFF2-40B4-BE49-F238E27FC236}">
                <a16:creationId xmlns:a16="http://schemas.microsoft.com/office/drawing/2014/main" id="{9D7EC2DE-D4BE-4C7B-BCA0-F8B3F9D9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970" y="3436158"/>
            <a:ext cx="3108573" cy="214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9"/>
                                        </p:tgtEl>
                                        <p:attrNameLst>
                                          <p:attrName>style.visibility</p:attrName>
                                        </p:attrNameLst>
                                      </p:cBhvr>
                                      <p:to>
                                        <p:strVal val="visible"/>
                                      </p:to>
                                    </p:set>
                                    <p:anim calcmode="lin" valueType="num">
                                      <p:cBhvr additive="base">
                                        <p:cTn id="60" dur="500" fill="hold"/>
                                        <p:tgtEl>
                                          <p:spTgt spid="209"/>
                                        </p:tgtEl>
                                        <p:attrNameLst>
                                          <p:attrName>ppt_x</p:attrName>
                                        </p:attrNameLst>
                                      </p:cBhvr>
                                      <p:tavLst>
                                        <p:tav tm="0">
                                          <p:val>
                                            <p:strVal val="#ppt_x"/>
                                          </p:val>
                                        </p:tav>
                                        <p:tav tm="100000">
                                          <p:val>
                                            <p:strVal val="#ppt_x"/>
                                          </p:val>
                                        </p:tav>
                                      </p:tavLst>
                                    </p:anim>
                                    <p:anim calcmode="lin" valueType="num">
                                      <p:cBhvr additive="base">
                                        <p:cTn id="61" dur="500" fill="hold"/>
                                        <p:tgtEl>
                                          <p:spTgt spid="20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 calcmode="lin" valueType="num">
                                      <p:cBhvr additive="base">
                                        <p:cTn id="64" dur="500" fill="hold"/>
                                        <p:tgtEl>
                                          <p:spTgt spid="210"/>
                                        </p:tgtEl>
                                        <p:attrNameLst>
                                          <p:attrName>ppt_x</p:attrName>
                                        </p:attrNameLst>
                                      </p:cBhvr>
                                      <p:tavLst>
                                        <p:tav tm="0">
                                          <p:val>
                                            <p:strVal val="#ppt_x"/>
                                          </p:val>
                                        </p:tav>
                                        <p:tav tm="100000">
                                          <p:val>
                                            <p:strVal val="#ppt_x"/>
                                          </p:val>
                                        </p:tav>
                                      </p:tavLst>
                                    </p:anim>
                                    <p:anim calcmode="lin" valueType="num">
                                      <p:cBhvr additive="base">
                                        <p:cTn id="65" dur="500" fill="hold"/>
                                        <p:tgtEl>
                                          <p:spTgt spid="21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03"/>
                                        </p:tgtEl>
                                        <p:attrNameLst>
                                          <p:attrName>style.visibility</p:attrName>
                                        </p:attrNameLst>
                                      </p:cBhvr>
                                      <p:to>
                                        <p:strVal val="visible"/>
                                      </p:to>
                                    </p:set>
                                    <p:anim calcmode="lin" valueType="num">
                                      <p:cBhvr additive="base">
                                        <p:cTn id="74" dur="500" fill="hold"/>
                                        <p:tgtEl>
                                          <p:spTgt spid="203"/>
                                        </p:tgtEl>
                                        <p:attrNameLst>
                                          <p:attrName>ppt_x</p:attrName>
                                        </p:attrNameLst>
                                      </p:cBhvr>
                                      <p:tavLst>
                                        <p:tav tm="0">
                                          <p:val>
                                            <p:strVal val="#ppt_x"/>
                                          </p:val>
                                        </p:tav>
                                        <p:tav tm="100000">
                                          <p:val>
                                            <p:strVal val="#ppt_x"/>
                                          </p:val>
                                        </p:tav>
                                      </p:tavLst>
                                    </p:anim>
                                    <p:anim calcmode="lin" valueType="num">
                                      <p:cBhvr additive="base">
                                        <p:cTn id="75" dur="500" fill="hold"/>
                                        <p:tgtEl>
                                          <p:spTgt spid="20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 calcmode="lin" valueType="num">
                                      <p:cBhvr additive="base">
                                        <p:cTn id="78" dur="500" fill="hold"/>
                                        <p:tgtEl>
                                          <p:spTgt spid="198"/>
                                        </p:tgtEl>
                                        <p:attrNameLst>
                                          <p:attrName>ppt_x</p:attrName>
                                        </p:attrNameLst>
                                      </p:cBhvr>
                                      <p:tavLst>
                                        <p:tav tm="0">
                                          <p:val>
                                            <p:strVal val="#ppt_x"/>
                                          </p:val>
                                        </p:tav>
                                        <p:tav tm="100000">
                                          <p:val>
                                            <p:strVal val="#ppt_x"/>
                                          </p:val>
                                        </p:tav>
                                      </p:tavLst>
                                    </p:anim>
                                    <p:anim calcmode="lin" valueType="num">
                                      <p:cBhvr additive="base">
                                        <p:cTn id="79" dur="500" fill="hold"/>
                                        <p:tgtEl>
                                          <p:spTgt spid="19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fill="hold"/>
                                        <p:tgtEl>
                                          <p:spTgt spid="202"/>
                                        </p:tgtEl>
                                        <p:attrNameLst>
                                          <p:attrName>ppt_x</p:attrName>
                                        </p:attrNameLst>
                                      </p:cBhvr>
                                      <p:tavLst>
                                        <p:tav tm="0">
                                          <p:val>
                                            <p:strVal val="#ppt_x"/>
                                          </p:val>
                                        </p:tav>
                                        <p:tav tm="100000">
                                          <p:val>
                                            <p:strVal val="#ppt_x"/>
                                          </p:val>
                                        </p:tav>
                                      </p:tavLst>
                                    </p:anim>
                                    <p:anim calcmode="lin" valueType="num">
                                      <p:cBhvr additive="base">
                                        <p:cTn id="8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2" grpId="0"/>
      <p:bldP spid="203" grpId="0"/>
      <p:bldP spid="207" grpId="0"/>
      <p:bldP spid="209" grpId="0"/>
      <p:bldP spid="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a:extLst>
              <a:ext uri="{FF2B5EF4-FFF2-40B4-BE49-F238E27FC236}">
                <a16:creationId xmlns:a16="http://schemas.microsoft.com/office/drawing/2014/main" id="{CAC52DE9-F177-462F-B2E1-2FD1FB79E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1" y="1391245"/>
            <a:ext cx="6896445" cy="2270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D28AEC8-FDE9-428C-AF55-BE113731B1C2}"/>
              </a:ext>
            </a:extLst>
          </p:cNvPr>
          <p:cNvSpPr txBox="1"/>
          <p:nvPr/>
        </p:nvSpPr>
        <p:spPr>
          <a:xfrm>
            <a:off x="2433129" y="1115757"/>
            <a:ext cx="372450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3</a:t>
            </a:r>
          </a:p>
        </p:txBody>
      </p:sp>
      <p:sp>
        <p:nvSpPr>
          <p:cNvPr id="12" name="文本框 11">
            <a:extLst>
              <a:ext uri="{FF2B5EF4-FFF2-40B4-BE49-F238E27FC236}">
                <a16:creationId xmlns:a16="http://schemas.microsoft.com/office/drawing/2014/main" id="{702CD2CB-7295-48E0-87FC-B03B55148E89}"/>
              </a:ext>
            </a:extLst>
          </p:cNvPr>
          <p:cNvSpPr txBox="1"/>
          <p:nvPr/>
        </p:nvSpPr>
        <p:spPr>
          <a:xfrm>
            <a:off x="2433129" y="3800760"/>
            <a:ext cx="289931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4</a:t>
            </a:r>
          </a:p>
        </p:txBody>
      </p:sp>
      <p:pic>
        <p:nvPicPr>
          <p:cNvPr id="7" name="图片 6">
            <a:extLst>
              <a:ext uri="{FF2B5EF4-FFF2-40B4-BE49-F238E27FC236}">
                <a16:creationId xmlns:a16="http://schemas.microsoft.com/office/drawing/2014/main" id="{CC9AD112-2372-45D0-9559-A068D8EEB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2" y="4275384"/>
            <a:ext cx="7030023" cy="2453801"/>
          </a:xfrm>
          <a:prstGeom prst="rect">
            <a:avLst/>
          </a:prstGeom>
        </p:spPr>
      </p:pic>
      <p:sp>
        <p:nvSpPr>
          <p:cNvPr id="17" name="文本框 16">
            <a:extLst>
              <a:ext uri="{FF2B5EF4-FFF2-40B4-BE49-F238E27FC236}">
                <a16:creationId xmlns:a16="http://schemas.microsoft.com/office/drawing/2014/main" id="{6E14F1E1-DC83-4211-8BA9-42AC4F18F4F3}"/>
              </a:ext>
            </a:extLst>
          </p:cNvPr>
          <p:cNvSpPr txBox="1"/>
          <p:nvPr/>
        </p:nvSpPr>
        <p:spPr>
          <a:xfrm>
            <a:off x="7740296" y="2009804"/>
            <a:ext cx="3468029"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这个示例中，将军人数不满足 3m + 1，无法保证忠诚的副官都执行将军的命令。</a:t>
            </a:r>
          </a:p>
        </p:txBody>
      </p:sp>
      <p:sp>
        <p:nvSpPr>
          <p:cNvPr id="19" name="文本框 18">
            <a:extLst>
              <a:ext uri="{FF2B5EF4-FFF2-40B4-BE49-F238E27FC236}">
                <a16:creationId xmlns:a16="http://schemas.microsoft.com/office/drawing/2014/main" id="{122E172D-3FEF-4E8B-91F4-C08021116343}"/>
              </a:ext>
            </a:extLst>
          </p:cNvPr>
          <p:cNvSpPr txBox="1"/>
          <p:nvPr/>
        </p:nvSpPr>
        <p:spPr>
          <a:xfrm>
            <a:off x="7740296" y="4852691"/>
            <a:ext cx="3980985"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这个示例中，将军人数满足 3m + 1，无论是副官中有叛徒，还是将军是叛徒，都能保证忠诚的副官执行将军的命令。</a:t>
            </a:r>
          </a:p>
        </p:txBody>
      </p:sp>
    </p:spTree>
    <p:extLst>
      <p:ext uri="{BB962C8B-B14F-4D97-AF65-F5344CB8AC3E}">
        <p14:creationId xmlns:p14="http://schemas.microsoft.com/office/powerpoint/2010/main" val="65875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b="1" dirty="0">
                <a:solidFill>
                  <a:srgbClr val="788BA9"/>
                </a:solidFill>
                <a:latin typeface="微软雅黑" panose="020B0503020204020204" pitchFamily="34" charset="-122"/>
                <a:ea typeface="微软雅黑" panose="020B0503020204020204" pitchFamily="34" charset="-122"/>
                <a:cs typeface="+mn-ea"/>
              </a:rPr>
              <a:t>共识性（</a:t>
            </a:r>
            <a:r>
              <a:rPr lang="en-US" altLang="zh-CN" b="1" dirty="0">
                <a:solidFill>
                  <a:srgbClr val="788BA9"/>
                </a:solidFill>
                <a:latin typeface="微软雅黑" panose="020B0503020204020204" pitchFamily="34" charset="-122"/>
                <a:ea typeface="微软雅黑" panose="020B0503020204020204" pitchFamily="34" charset="-122"/>
                <a:cs typeface="+mn-ea"/>
              </a:rPr>
              <a:t>consensus</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1884618"/>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7" name="稻壳儿小白白(http://dwz.cn/Wu2UP)">
            <a:extLst>
              <a:ext uri="{FF2B5EF4-FFF2-40B4-BE49-F238E27FC236}">
                <a16:creationId xmlns:a16="http://schemas.microsoft.com/office/drawing/2014/main" id="{5F7372D3-8813-402D-A03D-E458CE8BC491}"/>
              </a:ext>
            </a:extLst>
          </p:cNvPr>
          <p:cNvSpPr>
            <a:spLocks/>
          </p:cNvSpPr>
          <p:nvPr/>
        </p:nvSpPr>
        <p:spPr bwMode="auto">
          <a:xfrm>
            <a:off x="5462269" y="4900547"/>
            <a:ext cx="1481139" cy="1458912"/>
          </a:xfrm>
          <a:custGeom>
            <a:avLst/>
            <a:gdLst>
              <a:gd name="T0" fmla="*/ 2147483646 w 145"/>
              <a:gd name="T1" fmla="*/ 2147483646 h 143"/>
              <a:gd name="T2" fmla="*/ 2147483646 w 145"/>
              <a:gd name="T3" fmla="*/ 2147483646 h 143"/>
              <a:gd name="T4" fmla="*/ 834728518 w 145"/>
              <a:gd name="T5" fmla="*/ 2147483646 h 143"/>
              <a:gd name="T6" fmla="*/ 208677022 w 145"/>
              <a:gd name="T7" fmla="*/ 2147483646 h 143"/>
              <a:gd name="T8" fmla="*/ 0 w 145"/>
              <a:gd name="T9" fmla="*/ 2147483646 h 143"/>
              <a:gd name="T10" fmla="*/ 626041281 w 145"/>
              <a:gd name="T11" fmla="*/ 2147483646 h 143"/>
              <a:gd name="T12" fmla="*/ 2147483646 w 145"/>
              <a:gd name="T13" fmla="*/ 2147483646 h 143"/>
              <a:gd name="T14" fmla="*/ 2147483646 w 145"/>
              <a:gd name="T15" fmla="*/ 2147483646 h 143"/>
              <a:gd name="T16" fmla="*/ 2147483646 w 145"/>
              <a:gd name="T17" fmla="*/ 832671473 h 143"/>
              <a:gd name="T18" fmla="*/ 2147483646 w 145"/>
              <a:gd name="T19" fmla="*/ 104082659 h 143"/>
              <a:gd name="T20" fmla="*/ 2147483646 w 145"/>
              <a:gd name="T21" fmla="*/ 312258179 h 143"/>
              <a:gd name="T22" fmla="*/ 2147483646 w 145"/>
              <a:gd name="T23" fmla="*/ 2147483646 h 143"/>
              <a:gd name="T24" fmla="*/ 2147483646 w 145"/>
              <a:gd name="T25" fmla="*/ 2147483646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 name="稻壳儿小白白(http://dwz.cn/Wu2UP)">
            <a:extLst>
              <a:ext uri="{FF2B5EF4-FFF2-40B4-BE49-F238E27FC236}">
                <a16:creationId xmlns:a16="http://schemas.microsoft.com/office/drawing/2014/main" id="{BB5F2438-F14C-4CC2-BC6C-BD1EB9616C67}"/>
              </a:ext>
            </a:extLst>
          </p:cNvPr>
          <p:cNvSpPr>
            <a:spLocks/>
          </p:cNvSpPr>
          <p:nvPr/>
        </p:nvSpPr>
        <p:spPr bwMode="auto">
          <a:xfrm>
            <a:off x="4543108" y="5019609"/>
            <a:ext cx="1295400" cy="1265238"/>
          </a:xfrm>
          <a:custGeom>
            <a:avLst/>
            <a:gdLst>
              <a:gd name="T0" fmla="*/ 2147483646 w 127"/>
              <a:gd name="T1" fmla="*/ 2147483646 h 124"/>
              <a:gd name="T2" fmla="*/ 2147483646 w 127"/>
              <a:gd name="T3" fmla="*/ 2147483646 h 124"/>
              <a:gd name="T4" fmla="*/ 832320000 w 127"/>
              <a:gd name="T5" fmla="*/ 2147483646 h 124"/>
              <a:gd name="T6" fmla="*/ 208080000 w 127"/>
              <a:gd name="T7" fmla="*/ 2147483646 h 124"/>
              <a:gd name="T8" fmla="*/ 104040000 w 127"/>
              <a:gd name="T9" fmla="*/ 2147483646 h 124"/>
              <a:gd name="T10" fmla="*/ 624240000 w 127"/>
              <a:gd name="T11" fmla="*/ 2147483646 h 124"/>
              <a:gd name="T12" fmla="*/ 2147483646 w 127"/>
              <a:gd name="T13" fmla="*/ 2147483646 h 124"/>
              <a:gd name="T14" fmla="*/ 1976760000 w 127"/>
              <a:gd name="T15" fmla="*/ 2147483646 h 124"/>
              <a:gd name="T16" fmla="*/ 2147483646 w 127"/>
              <a:gd name="T17" fmla="*/ 624670448 h 124"/>
              <a:gd name="T18" fmla="*/ 2147483646 w 127"/>
              <a:gd name="T19" fmla="*/ 104116843 h 124"/>
              <a:gd name="T20" fmla="*/ 2147483646 w 127"/>
              <a:gd name="T21" fmla="*/ 208223483 h 124"/>
              <a:gd name="T22" fmla="*/ 2147483646 w 127"/>
              <a:gd name="T23" fmla="*/ 2147483646 h 124"/>
              <a:gd name="T24" fmla="*/ 2147483646 w 127"/>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 name="稻壳儿小白白(http://dwz.cn/Wu2UP)">
            <a:extLst>
              <a:ext uri="{FF2B5EF4-FFF2-40B4-BE49-F238E27FC236}">
                <a16:creationId xmlns:a16="http://schemas.microsoft.com/office/drawing/2014/main" id="{845214E6-D9C3-453B-B374-8EF2F080F016}"/>
              </a:ext>
            </a:extLst>
          </p:cNvPr>
          <p:cNvSpPr>
            <a:spLocks/>
          </p:cNvSpPr>
          <p:nvPr/>
        </p:nvSpPr>
        <p:spPr bwMode="auto">
          <a:xfrm>
            <a:off x="3820795" y="5146609"/>
            <a:ext cx="1028700" cy="1041400"/>
          </a:xfrm>
          <a:custGeom>
            <a:avLst/>
            <a:gdLst>
              <a:gd name="T0" fmla="*/ 1556056435 w 101"/>
              <a:gd name="T1" fmla="*/ 2147483646 h 102"/>
              <a:gd name="T2" fmla="*/ 2147483646 w 101"/>
              <a:gd name="T3" fmla="*/ 521200280 h 102"/>
              <a:gd name="T4" fmla="*/ 2147483646 w 101"/>
              <a:gd name="T5" fmla="*/ 104242098 h 102"/>
              <a:gd name="T6" fmla="*/ 2147483646 w 101"/>
              <a:gd name="T7" fmla="*/ 208484196 h 102"/>
              <a:gd name="T8" fmla="*/ 2147483646 w 101"/>
              <a:gd name="T9" fmla="*/ 2147483646 h 102"/>
              <a:gd name="T10" fmla="*/ 2147483646 w 101"/>
              <a:gd name="T11" fmla="*/ 2147483646 h 102"/>
              <a:gd name="T12" fmla="*/ 2147483646 w 101"/>
              <a:gd name="T13" fmla="*/ 2147483646 h 102"/>
              <a:gd name="T14" fmla="*/ 622424611 w 101"/>
              <a:gd name="T15" fmla="*/ 2147483646 h 102"/>
              <a:gd name="T16" fmla="*/ 207471475 w 101"/>
              <a:gd name="T17" fmla="*/ 2147483646 h 102"/>
              <a:gd name="T18" fmla="*/ 0 w 101"/>
              <a:gd name="T19" fmla="*/ 2147483646 h 102"/>
              <a:gd name="T20" fmla="*/ 518688873 w 101"/>
              <a:gd name="T21" fmla="*/ 2147483646 h 102"/>
              <a:gd name="T22" fmla="*/ 1556056435 w 101"/>
              <a:gd name="T23" fmla="*/ 21474836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稻壳儿小白白(http://dwz.cn/Wu2UP)">
            <a:extLst>
              <a:ext uri="{FF2B5EF4-FFF2-40B4-BE49-F238E27FC236}">
                <a16:creationId xmlns:a16="http://schemas.microsoft.com/office/drawing/2014/main" id="{67B33369-AC19-4A0D-8477-B61D277237B5}"/>
              </a:ext>
            </a:extLst>
          </p:cNvPr>
          <p:cNvSpPr>
            <a:spLocks noChangeAspect="1" noEditPoints="1"/>
          </p:cNvSpPr>
          <p:nvPr/>
        </p:nvSpPr>
        <p:spPr bwMode="auto">
          <a:xfrm>
            <a:off x="4265298" y="5529197"/>
            <a:ext cx="225425" cy="241300"/>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稻壳儿小白白(http://dwz.cn/Wu2UP)">
            <a:extLst>
              <a:ext uri="{FF2B5EF4-FFF2-40B4-BE49-F238E27FC236}">
                <a16:creationId xmlns:a16="http://schemas.microsoft.com/office/drawing/2014/main" id="{F6F6004C-B0F4-4E44-A986-69DB0DF1DFC1}"/>
              </a:ext>
            </a:extLst>
          </p:cNvPr>
          <p:cNvSpPr>
            <a:spLocks noChangeAspect="1"/>
          </p:cNvSpPr>
          <p:nvPr/>
        </p:nvSpPr>
        <p:spPr bwMode="auto">
          <a:xfrm>
            <a:off x="7457760" y="5530786"/>
            <a:ext cx="242887" cy="250825"/>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稻壳儿小白白(http://dwz.cn/Wu2UP)">
            <a:extLst>
              <a:ext uri="{FF2B5EF4-FFF2-40B4-BE49-F238E27FC236}">
                <a16:creationId xmlns:a16="http://schemas.microsoft.com/office/drawing/2014/main" id="{11733134-BCE1-4350-B4B9-9F2B3C97CDB0}"/>
              </a:ext>
            </a:extLst>
          </p:cNvPr>
          <p:cNvSpPr>
            <a:spLocks noEditPoints="1"/>
          </p:cNvSpPr>
          <p:nvPr/>
        </p:nvSpPr>
        <p:spPr bwMode="auto">
          <a:xfrm>
            <a:off x="5113021" y="5548247"/>
            <a:ext cx="258763" cy="222250"/>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稻壳儿小白白(http://dwz.cn/Wu2UP)">
            <a:extLst>
              <a:ext uri="{FF2B5EF4-FFF2-40B4-BE49-F238E27FC236}">
                <a16:creationId xmlns:a16="http://schemas.microsoft.com/office/drawing/2014/main" id="{F9093E99-26AA-46A5-A44D-AA791C27C226}"/>
              </a:ext>
            </a:extLst>
          </p:cNvPr>
          <p:cNvSpPr>
            <a:spLocks noChangeArrowheads="1"/>
          </p:cNvSpPr>
          <p:nvPr/>
        </p:nvSpPr>
        <p:spPr bwMode="auto">
          <a:xfrm>
            <a:off x="5186047" y="5584763"/>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D547CC04-100C-40CD-B880-5A88FCF291E2}"/>
              </a:ext>
            </a:extLst>
          </p:cNvPr>
          <p:cNvSpPr>
            <a:spLocks noChangeArrowheads="1"/>
          </p:cNvSpPr>
          <p:nvPr/>
        </p:nvSpPr>
        <p:spPr bwMode="auto">
          <a:xfrm>
            <a:off x="5276535" y="559428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80C439BA-801B-4C7E-A3AC-8635D275705C}"/>
              </a:ext>
            </a:extLst>
          </p:cNvPr>
          <p:cNvSpPr>
            <a:spLocks noChangeArrowheads="1"/>
          </p:cNvSpPr>
          <p:nvPr/>
        </p:nvSpPr>
        <p:spPr bwMode="auto">
          <a:xfrm>
            <a:off x="5276535" y="5629212"/>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A28214A0-1597-469F-BEDC-22F52B03194F}"/>
              </a:ext>
            </a:extLst>
          </p:cNvPr>
          <p:cNvSpPr>
            <a:spLocks noChangeArrowheads="1"/>
          </p:cNvSpPr>
          <p:nvPr/>
        </p:nvSpPr>
        <p:spPr bwMode="auto">
          <a:xfrm>
            <a:off x="5186047" y="5676835"/>
            <a:ext cx="147639"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9BBBB1FA-E966-48B3-9232-79AB2B1A957D}"/>
              </a:ext>
            </a:extLst>
          </p:cNvPr>
          <p:cNvSpPr>
            <a:spLocks noChangeArrowheads="1"/>
          </p:cNvSpPr>
          <p:nvPr/>
        </p:nvSpPr>
        <p:spPr bwMode="auto">
          <a:xfrm>
            <a:off x="5186047" y="5713347"/>
            <a:ext cx="147639"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C824FFD6-3C31-41CB-A635-5C3DE60517C3}"/>
              </a:ext>
            </a:extLst>
          </p:cNvPr>
          <p:cNvSpPr>
            <a:spLocks noChangeArrowheads="1"/>
          </p:cNvSpPr>
          <p:nvPr/>
        </p:nvSpPr>
        <p:spPr bwMode="auto">
          <a:xfrm>
            <a:off x="6203636" y="5508559"/>
            <a:ext cx="301625" cy="300038"/>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1500">
              <a:solidFill>
                <a:srgbClr val="000000"/>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FDD7F89-529C-4678-B0C2-8ABEF3BAE48C}"/>
              </a:ext>
            </a:extLst>
          </p:cNvPr>
          <p:cNvSpPr>
            <a:spLocks/>
          </p:cNvSpPr>
          <p:nvPr/>
        </p:nvSpPr>
        <p:spPr bwMode="auto">
          <a:xfrm>
            <a:off x="6249673" y="5548251"/>
            <a:ext cx="155575" cy="141287"/>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4" name="稻壳儿小白白(http://dwz.cn/Wu2UP)">
            <a:extLst>
              <a:ext uri="{FF2B5EF4-FFF2-40B4-BE49-F238E27FC236}">
                <a16:creationId xmlns:a16="http://schemas.microsoft.com/office/drawing/2014/main" id="{256FD7FB-AE11-4D4F-B03D-B45101940E70}"/>
              </a:ext>
            </a:extLst>
          </p:cNvPr>
          <p:cNvSpPr>
            <a:spLocks/>
          </p:cNvSpPr>
          <p:nvPr/>
        </p:nvSpPr>
        <p:spPr bwMode="auto">
          <a:xfrm>
            <a:off x="6333809" y="5657788"/>
            <a:ext cx="117475" cy="138113"/>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5" name="稻壳儿小白白(http://dwz.cn/Wu2UP)">
            <a:extLst>
              <a:ext uri="{FF2B5EF4-FFF2-40B4-BE49-F238E27FC236}">
                <a16:creationId xmlns:a16="http://schemas.microsoft.com/office/drawing/2014/main" id="{323982F7-5815-4D83-A306-86750735A0C6}"/>
              </a:ext>
            </a:extLst>
          </p:cNvPr>
          <p:cNvSpPr>
            <a:spLocks/>
          </p:cNvSpPr>
          <p:nvPr/>
        </p:nvSpPr>
        <p:spPr bwMode="auto">
          <a:xfrm>
            <a:off x="6397309" y="5514913"/>
            <a:ext cx="103187" cy="193675"/>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7" name="稻壳儿小白白(http://dwz.cn/Wu2UP)">
            <a:extLst>
              <a:ext uri="{FF2B5EF4-FFF2-40B4-BE49-F238E27FC236}">
                <a16:creationId xmlns:a16="http://schemas.microsoft.com/office/drawing/2014/main" id="{F87B3D8C-B6FF-4785-90CB-01895DE477E2}"/>
              </a:ext>
            </a:extLst>
          </p:cNvPr>
          <p:cNvSpPr txBox="1">
            <a:spLocks noChangeArrowheads="1"/>
          </p:cNvSpPr>
          <p:nvPr/>
        </p:nvSpPr>
        <p:spPr bwMode="auto">
          <a:xfrm>
            <a:off x="5311628" y="4127770"/>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日志复制</a:t>
            </a:r>
          </a:p>
        </p:txBody>
      </p:sp>
      <p:sp>
        <p:nvSpPr>
          <p:cNvPr id="29" name="稻壳儿小白白(http://dwz.cn/Wu2UP)">
            <a:extLst>
              <a:ext uri="{FF2B5EF4-FFF2-40B4-BE49-F238E27FC236}">
                <a16:creationId xmlns:a16="http://schemas.microsoft.com/office/drawing/2014/main" id="{2A5EA23F-067F-47D7-8909-1CC082685C9E}"/>
              </a:ext>
            </a:extLst>
          </p:cNvPr>
          <p:cNvSpPr txBox="1">
            <a:spLocks noChangeArrowheads="1"/>
          </p:cNvSpPr>
          <p:nvPr/>
        </p:nvSpPr>
        <p:spPr bwMode="auto">
          <a:xfrm>
            <a:off x="7845762" y="5155688"/>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安全性</a:t>
            </a:r>
          </a:p>
        </p:txBody>
      </p:sp>
      <p:sp>
        <p:nvSpPr>
          <p:cNvPr id="34" name="稻壳儿小白白(http://dwz.cn/Wu2UP)">
            <a:extLst>
              <a:ext uri="{FF2B5EF4-FFF2-40B4-BE49-F238E27FC236}">
                <a16:creationId xmlns:a16="http://schemas.microsoft.com/office/drawing/2014/main" id="{C7D9922A-5B78-41E3-AC91-E3B6FE57A8AF}"/>
              </a:ext>
            </a:extLst>
          </p:cNvPr>
          <p:cNvSpPr txBox="1">
            <a:spLocks noChangeArrowheads="1"/>
          </p:cNvSpPr>
          <p:nvPr/>
        </p:nvSpPr>
        <p:spPr bwMode="auto">
          <a:xfrm>
            <a:off x="1220621" y="5186997"/>
            <a:ext cx="1723398"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选举 </a:t>
            </a:r>
            <a:r>
              <a:rPr lang="en-US" altLang="zh-CN" sz="2000" b="1" dirty="0">
                <a:solidFill>
                  <a:srgbClr val="D67A71"/>
                </a:solidFill>
                <a:latin typeface="微软雅黑" panose="020B0503020204020204" pitchFamily="34" charset="-122"/>
                <a:cs typeface="+mn-ea"/>
              </a:rPr>
              <a:t>Leader</a:t>
            </a:r>
            <a:endParaRPr lang="zh-CN" altLang="en-US" sz="2000" b="1" dirty="0">
              <a:solidFill>
                <a:srgbClr val="D67A71"/>
              </a:solidFill>
              <a:latin typeface="微软雅黑" panose="020B0503020204020204" pitchFamily="34" charset="-122"/>
              <a:cs typeface="+mn-ea"/>
            </a:endParaRPr>
          </a:p>
        </p:txBody>
      </p:sp>
      <p:sp>
        <p:nvSpPr>
          <p:cNvPr id="36" name="文本框 35">
            <a:extLst>
              <a:ext uri="{FF2B5EF4-FFF2-40B4-BE49-F238E27FC236}">
                <a16:creationId xmlns:a16="http://schemas.microsoft.com/office/drawing/2014/main" id="{2C2ECE12-38E1-4CB9-905F-9F1EC47DE5E7}"/>
              </a:ext>
            </a:extLst>
          </p:cNvPr>
          <p:cNvSpPr txBox="1"/>
          <p:nvPr/>
        </p:nvSpPr>
        <p:spPr>
          <a:xfrm>
            <a:off x="3354388" y="3262660"/>
            <a:ext cx="7178040" cy="499624"/>
          </a:xfrm>
          <a:prstGeom prst="rect">
            <a:avLst/>
          </a:prstGeom>
          <a:noFill/>
        </p:spPr>
        <p:txBody>
          <a:bodyPr wrap="square">
            <a:spAutoFit/>
          </a:bodyPr>
          <a:lstStyle/>
          <a:p>
            <a:pPr>
              <a:lnSpc>
                <a:spcPct val="150000"/>
              </a:lnSpc>
            </a:pPr>
            <a:r>
              <a:rPr lang="en-US" altLang="zh-CN" sz="2000" i="1" dirty="0">
                <a:solidFill>
                  <a:srgbClr val="788BA9"/>
                </a:solidFill>
                <a:latin typeface="微软雅黑" panose="020B0503020204020204" pitchFamily="34" charset="-122"/>
                <a:ea typeface="微软雅黑" panose="020B0503020204020204" pitchFamily="34" charset="-122"/>
                <a:cs typeface="+mn-ea"/>
              </a:rPr>
              <a:t>Raft </a:t>
            </a:r>
            <a:r>
              <a:rPr lang="zh-CN" altLang="en-US" sz="2000" i="1" dirty="0">
                <a:solidFill>
                  <a:srgbClr val="788BA9"/>
                </a:solidFill>
                <a:latin typeface="微软雅黑" panose="020B0503020204020204" pitchFamily="34" charset="-122"/>
                <a:ea typeface="微软雅黑" panose="020B0503020204020204" pitchFamily="34" charset="-122"/>
                <a:cs typeface="+mn-ea"/>
              </a:rPr>
              <a:t>将一致性问题分解成了三个子问题</a:t>
            </a:r>
          </a:p>
        </p:txBody>
      </p:sp>
      <p:cxnSp>
        <p:nvCxnSpPr>
          <p:cNvPr id="4" name="直接连接符 3">
            <a:extLst>
              <a:ext uri="{FF2B5EF4-FFF2-40B4-BE49-F238E27FC236}">
                <a16:creationId xmlns:a16="http://schemas.microsoft.com/office/drawing/2014/main" id="{8139E5BC-3B5E-4B70-BB1C-AC0DD49219BC}"/>
              </a:ext>
            </a:extLst>
          </p:cNvPr>
          <p:cNvCxnSpPr>
            <a:endCxn id="34" idx="3"/>
          </p:cNvCxnSpPr>
          <p:nvPr/>
        </p:nvCxnSpPr>
        <p:spPr>
          <a:xfrm flipH="1">
            <a:off x="2944019" y="5390642"/>
            <a:ext cx="1171259" cy="1"/>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F90606-D2CF-4A0D-8195-1AFD0BE2D6A7}"/>
              </a:ext>
            </a:extLst>
          </p:cNvPr>
          <p:cNvCxnSpPr/>
          <p:nvPr/>
        </p:nvCxnSpPr>
        <p:spPr>
          <a:xfrm>
            <a:off x="6132513" y="5390642"/>
            <a:ext cx="1924701" cy="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4815F2C-687C-45DD-BB7C-8B00A939CF7D}"/>
              </a:ext>
            </a:extLst>
          </p:cNvPr>
          <p:cNvCxnSpPr>
            <a:endCxn id="27" idx="1"/>
          </p:cNvCxnSpPr>
          <p:nvPr/>
        </p:nvCxnSpPr>
        <p:spPr>
          <a:xfrm rot="5400000" flipH="1" flipV="1">
            <a:off x="4698366" y="4746072"/>
            <a:ext cx="1027917" cy="198607"/>
          </a:xfrm>
          <a:prstGeom prst="bentConnector2">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227" y="984808"/>
            <a:ext cx="7930057" cy="355915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1183417" y="4887755"/>
            <a:ext cx="10718782" cy="1526187"/>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1079483" y="1537552"/>
            <a:ext cx="9669779"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b="1" dirty="0">
                <a:solidFill>
                  <a:srgbClr val="788BA9"/>
                </a:solidFill>
                <a:latin typeface="微软雅黑" panose="020B0503020204020204" pitchFamily="34" charset="-122"/>
                <a:ea typeface="微软雅黑" panose="020B0503020204020204" pitchFamily="34" charset="-122"/>
                <a:cs typeface="+mn-ea"/>
              </a:rPr>
              <a:t>周期性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，以此维持自己的主导地位。</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a:t>
            </a:r>
            <a:r>
              <a:rPr lang="zh-CN" altLang="en-US" b="1" dirty="0">
                <a:solidFill>
                  <a:srgbClr val="788BA9"/>
                </a:solidFill>
                <a:latin typeface="微软雅黑" panose="020B0503020204020204" pitchFamily="34" charset="-122"/>
                <a:ea typeface="微软雅黑" panose="020B0503020204020204" pitchFamily="34" charset="-122"/>
                <a:cs typeface="+mn-ea"/>
              </a:rPr>
              <a:t>竞选超时时间</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，如果在竞选超时时间内没有收到 Leader 的心跳消息，就会认为当前 Term 没有可用的 Leader，并发起选举来选出新的 Leader。</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会并行的向集群中的所有服务器节点发送投票请求，它会保持当前状态直到以下三件事情之一发生：</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9617" y="1041372"/>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35163" y="90283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3744" y="3611956"/>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293062" y="3552212"/>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404246" y="2012135"/>
            <a:ext cx="3008785"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126644" y="2012135"/>
            <a:ext cx="2865349" cy="58477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382003" y="4595796"/>
            <a:ext cx="3229628"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26644" y="4659015"/>
            <a:ext cx="2941990"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3078"/>
                                        </p:tgtEl>
                                        <p:attrNameLst>
                                          <p:attrName>style.visibility</p:attrName>
                                        </p:attrNameLst>
                                      </p:cBhvr>
                                      <p:to>
                                        <p:strVal val="visible"/>
                                      </p:to>
                                    </p:set>
                                    <p:animEffect transition="in" filter="fade">
                                      <p:cBhvr>
                                        <p:cTn id="33" dur="500"/>
                                        <p:tgtEl>
                                          <p:spTgt spid="307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3080"/>
                                        </p:tgtEl>
                                        <p:attrNameLst>
                                          <p:attrName>style.visibility</p:attrName>
                                        </p:attrNameLst>
                                      </p:cBhvr>
                                      <p:to>
                                        <p:strVal val="visible"/>
                                      </p:to>
                                    </p:set>
                                    <p:animEffect transition="in" filter="fade">
                                      <p:cBhvr>
                                        <p:cTn id="41"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1596" y="3972709"/>
            <a:ext cx="5337802" cy="28144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8846" y="1071520"/>
            <a:ext cx="5337802" cy="2814477"/>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4976529" y="2040879"/>
            <a:ext cx="4636101" cy="1323439"/>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4976529" y="4989855"/>
            <a:ext cx="4761831"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a:cxnSpLocks/>
          </p:cNvCxnSpPr>
          <p:nvPr/>
        </p:nvCxnSpPr>
        <p:spPr>
          <a:xfrm>
            <a:off x="4651135" y="1906814"/>
            <a:ext cx="2918803"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31E1448-0C19-4E37-BF50-E8116C232D50}"/>
              </a:ext>
            </a:extLst>
          </p:cNvPr>
          <p:cNvSpPr/>
          <p:nvPr/>
        </p:nvSpPr>
        <p:spPr>
          <a:xfrm>
            <a:off x="1098711" y="2602027"/>
            <a:ext cx="246680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一、分布式简介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826000" y="2566001"/>
            <a:ext cx="25598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三、分布式算法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496156" y="4817517"/>
            <a:ext cx="25714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二、分布式理论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8509391" y="2568341"/>
            <a:ext cx="3180165"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五、分布式应用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657391"/>
            <a:ext cx="3152668" cy="1084464"/>
          </a:xfrm>
          <a:prstGeom prst="rect">
            <a:avLst/>
          </a:prstGeom>
          <a:noFill/>
        </p:spPr>
        <p:txBody>
          <a:bodyPr wrap="square" rtlCol="0" anchor="ctr">
            <a:spAutoFit/>
          </a:bodyPr>
          <a:lstStyle/>
          <a:p>
            <a:pPr algn="ctr">
              <a:lnSpc>
                <a:spcPct val="150000"/>
              </a:lnSpc>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rPr>
              <a:t>课程目录</a:t>
            </a:r>
            <a:endParaRPr lang="en-US" altLang="zh-CN"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6992528" y="4817517"/>
            <a:ext cx="2483323"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四、分布式设计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750"/>
                                        <p:tgtEl>
                                          <p:spTgt spid="33"/>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750"/>
                                        <p:tgtEl>
                                          <p:spTgt spid="3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750"/>
                                        <p:tgtEl>
                                          <p:spTgt spid="3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750"/>
                                        <p:tgtEl>
                                          <p:spTgt spid="38"/>
                                        </p:tgtEl>
                                      </p:cBhvr>
                                    </p:animEffect>
                                  </p:childTnLst>
                                </p:cTn>
                              </p:par>
                              <p:par>
                                <p:cTn id="165" presetID="4" presetClass="entr" presetSubtype="32" fill="hold" grpId="0" nodeType="with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box(out)">
                                      <p:cBhvr>
                                        <p:cTn id="167" dur="1500"/>
                                        <p:tgtEl>
                                          <p:spTgt spid="40"/>
                                        </p:tgtEl>
                                      </p:cBhvr>
                                    </p:animEffect>
                                  </p:childTnLst>
                                </p:cTn>
                              </p:par>
                              <p:par>
                                <p:cTn id="168" presetID="10" presetClass="entr" presetSubtype="0" fill="hold" grpId="0" nodeType="withEffect">
                                  <p:stCondLst>
                                    <p:cond delay="150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33" grpId="0"/>
      <p:bldP spid="34" grpId="0" animBg="1"/>
      <p:bldP spid="35" grpId="0" animBg="1"/>
      <p:bldP spid="36" grpId="0"/>
      <p:bldP spid="37" grpId="0"/>
      <p:bldP spid="38"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693479"/>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日志由含</a:t>
            </a:r>
            <a:r>
              <a:rPr lang="zh-CN" altLang="en-US" b="1" dirty="0">
                <a:solidFill>
                  <a:srgbClr val="788BA9"/>
                </a:solidFill>
                <a:latin typeface="微软雅黑" panose="020B0503020204020204" pitchFamily="34" charset="-122"/>
                <a:ea typeface="微软雅黑" panose="020B0503020204020204" pitchFamily="34" charset="-122"/>
                <a:cs typeface="+mn-ea"/>
              </a:rPr>
              <a:t>日志索引（</a:t>
            </a:r>
            <a:r>
              <a:rPr lang="en-US" altLang="zh-CN" b="1" dirty="0">
                <a:solidFill>
                  <a:srgbClr val="788BA9"/>
                </a:solidFill>
                <a:latin typeface="微软雅黑" panose="020B0503020204020204" pitchFamily="34" charset="-122"/>
                <a:ea typeface="微软雅黑" panose="020B0503020204020204" pitchFamily="34" charset="-122"/>
                <a:cs typeface="+mn-ea"/>
              </a:rPr>
              <a:t>log index</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a:t>
            </a:r>
            <a:r>
              <a:rPr lang="zh-CN" altLang="en-US" b="1" dirty="0">
                <a:solidFill>
                  <a:srgbClr val="788BA9"/>
                </a:solidFill>
                <a:latin typeface="微软雅黑" panose="020B0503020204020204" pitchFamily="34" charset="-122"/>
                <a:ea typeface="微软雅黑" panose="020B0503020204020204" pitchFamily="34" charset="-122"/>
                <a:cs typeface="+mn-ea"/>
              </a:rPr>
              <a:t>日志条目（</a:t>
            </a:r>
            <a:r>
              <a:rPr lang="en-US" altLang="zh-CN" b="1" dirty="0">
                <a:solidFill>
                  <a:srgbClr val="788BA9"/>
                </a:solidFill>
                <a:latin typeface="微软雅黑" panose="020B0503020204020204" pitchFamily="34" charset="-122"/>
                <a:ea typeface="微软雅黑" panose="020B0503020204020204" pitchFamily="34" charset="-122"/>
                <a:cs typeface="+mn-ea"/>
              </a:rPr>
              <a:t>log entry</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b="1" dirty="0">
                <a:solidFill>
                  <a:srgbClr val="788BA9"/>
                </a:solidFill>
                <a:latin typeface="微软雅黑" panose="020B0503020204020204" pitchFamily="34" charset="-122"/>
                <a:ea typeface="微软雅黑" panose="020B0503020204020204" pitchFamily="34" charset="-122"/>
                <a:cs typeface="+mn-ea"/>
              </a:rPr>
              <a:t>Term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号，和一个复制状态机需要执行的指令。</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30" y="1732025"/>
            <a:ext cx="5248268" cy="39382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193819"/>
            <a:ext cx="6096000" cy="1754326"/>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500"/>
                                        <p:tgtEl>
                                          <p:spTgt spid="61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500"/>
                                        <p:tgtEl>
                                          <p:spTgt spid="61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fade">
                                      <p:cBhvr>
                                        <p:cTn id="30" dur="500"/>
                                        <p:tgtEl>
                                          <p:spTgt spid="61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54"/>
                                        </p:tgtEl>
                                        <p:attrNameLst>
                                          <p:attrName>style.visibility</p:attrName>
                                        </p:attrNameLst>
                                      </p:cBhvr>
                                      <p:to>
                                        <p:strVal val="visible"/>
                                      </p:to>
                                    </p:set>
                                    <p:animEffect transition="in" filter="fade">
                                      <p:cBhvr>
                                        <p:cTn id="38" dur="500"/>
                                        <p:tgtEl>
                                          <p:spTgt spid="61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2" grpId="0"/>
      <p:bldP spid="14" grpId="0"/>
      <p:bldP spid="15"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55279753-6F66-4D63-BADB-9B641C191660}"/>
              </a:ext>
            </a:extLst>
          </p:cNvPr>
          <p:cNvSpPr txBox="1"/>
          <p:nvPr/>
        </p:nvSpPr>
        <p:spPr>
          <a:xfrm>
            <a:off x="1183417" y="1258233"/>
            <a:ext cx="9550417" cy="1323439"/>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Gossip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也叫 Epidemic Protocol （流行病协议），这个协议基于</a:t>
            </a:r>
            <a:r>
              <a:rPr lang="zh-CN" altLang="en-US" sz="20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20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20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这种场景的一个最大特点就是组成的网络的节点都是对等节点，是非结构化网络（去中心化）。</a:t>
            </a:r>
          </a:p>
        </p:txBody>
      </p:sp>
      <p:grpSp>
        <p:nvGrpSpPr>
          <p:cNvPr id="6" name="组合 5">
            <a:extLst>
              <a:ext uri="{FF2B5EF4-FFF2-40B4-BE49-F238E27FC236}">
                <a16:creationId xmlns:a16="http://schemas.microsoft.com/office/drawing/2014/main" id="{F69E3F6A-F1D0-4E07-95A8-8A6F16308D74}"/>
              </a:ext>
            </a:extLst>
          </p:cNvPr>
          <p:cNvGrpSpPr/>
          <p:nvPr/>
        </p:nvGrpSpPr>
        <p:grpSpPr>
          <a:xfrm>
            <a:off x="6105412" y="3652177"/>
            <a:ext cx="4808398" cy="2739868"/>
            <a:chOff x="5844502" y="3507702"/>
            <a:chExt cx="5281884" cy="3041024"/>
          </a:xfrm>
        </p:grpSpPr>
        <p:sp>
          <p:nvSpPr>
            <p:cNvPr id="82" name="椭圆 81">
              <a:extLst>
                <a:ext uri="{FF2B5EF4-FFF2-40B4-BE49-F238E27FC236}">
                  <a16:creationId xmlns:a16="http://schemas.microsoft.com/office/drawing/2014/main" id="{6D12E2DC-E9F8-44DD-91FA-3953A2127BFB}"/>
                </a:ext>
              </a:extLst>
            </p:cNvPr>
            <p:cNvSpPr/>
            <p:nvPr/>
          </p:nvSpPr>
          <p:spPr>
            <a:xfrm>
              <a:off x="5844502" y="6338896"/>
              <a:ext cx="5281884" cy="20983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Freeform 11">
              <a:extLst>
                <a:ext uri="{FF2B5EF4-FFF2-40B4-BE49-F238E27FC236}">
                  <a16:creationId xmlns:a16="http://schemas.microsoft.com/office/drawing/2014/main" id="{745BDF6A-2143-42E7-AE6B-88D234B4BAC6}"/>
                </a:ext>
              </a:extLst>
            </p:cNvPr>
            <p:cNvSpPr>
              <a:spLocks/>
            </p:cNvSpPr>
            <p:nvPr/>
          </p:nvSpPr>
          <p:spPr bwMode="auto">
            <a:xfrm>
              <a:off x="9102057" y="4661210"/>
              <a:ext cx="324274" cy="621524"/>
            </a:xfrm>
            <a:custGeom>
              <a:avLst/>
              <a:gdLst>
                <a:gd name="T0" fmla="*/ 128 w 148"/>
                <a:gd name="T1" fmla="*/ 238 h 283"/>
                <a:gd name="T2" fmla="*/ 148 w 148"/>
                <a:gd name="T3" fmla="*/ 0 h 283"/>
                <a:gd name="T4" fmla="*/ 72 w 148"/>
                <a:gd name="T5" fmla="*/ 65 h 283"/>
                <a:gd name="T6" fmla="*/ 19 w 148"/>
                <a:gd name="T7" fmla="*/ 135 h 283"/>
                <a:gd name="T8" fmla="*/ 53 w 148"/>
                <a:gd name="T9" fmla="*/ 283 h 283"/>
                <a:gd name="T10" fmla="*/ 139 w 148"/>
                <a:gd name="T11" fmla="*/ 251 h 283"/>
                <a:gd name="T12" fmla="*/ 128 w 148"/>
                <a:gd name="T13" fmla="*/ 238 h 283"/>
                <a:gd name="T14" fmla="*/ 128 w 148"/>
                <a:gd name="T15" fmla="*/ 23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83">
                  <a:moveTo>
                    <a:pt x="128" y="238"/>
                  </a:moveTo>
                  <a:cubicBezTo>
                    <a:pt x="68" y="168"/>
                    <a:pt x="78" y="60"/>
                    <a:pt x="148" y="0"/>
                  </a:cubicBezTo>
                  <a:cubicBezTo>
                    <a:pt x="122" y="22"/>
                    <a:pt x="97" y="43"/>
                    <a:pt x="72" y="65"/>
                  </a:cubicBezTo>
                  <a:cubicBezTo>
                    <a:pt x="49" y="85"/>
                    <a:pt x="29" y="106"/>
                    <a:pt x="19" y="135"/>
                  </a:cubicBezTo>
                  <a:cubicBezTo>
                    <a:pt x="0" y="186"/>
                    <a:pt x="14" y="245"/>
                    <a:pt x="53" y="283"/>
                  </a:cubicBezTo>
                  <a:cubicBezTo>
                    <a:pt x="139" y="251"/>
                    <a:pt x="139" y="251"/>
                    <a:pt x="139" y="251"/>
                  </a:cubicBezTo>
                  <a:cubicBezTo>
                    <a:pt x="135" y="247"/>
                    <a:pt x="131" y="243"/>
                    <a:pt x="128" y="238"/>
                  </a:cubicBezTo>
                  <a:cubicBezTo>
                    <a:pt x="126" y="236"/>
                    <a:pt x="129" y="241"/>
                    <a:pt x="128" y="2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6" name="Freeform 10">
              <a:extLst>
                <a:ext uri="{FF2B5EF4-FFF2-40B4-BE49-F238E27FC236}">
                  <a16:creationId xmlns:a16="http://schemas.microsoft.com/office/drawing/2014/main" id="{71134B27-1905-4ADA-9AE7-6EA07C66360D}"/>
                </a:ext>
              </a:extLst>
            </p:cNvPr>
            <p:cNvSpPr>
              <a:spLocks/>
            </p:cNvSpPr>
            <p:nvPr/>
          </p:nvSpPr>
          <p:spPr bwMode="auto">
            <a:xfrm>
              <a:off x="7051364" y="5150545"/>
              <a:ext cx="755001" cy="663287"/>
            </a:xfrm>
            <a:custGeom>
              <a:avLst/>
              <a:gdLst>
                <a:gd name="T0" fmla="*/ 337 w 345"/>
                <a:gd name="T1" fmla="*/ 270 h 302"/>
                <a:gd name="T2" fmla="*/ 185 w 345"/>
                <a:gd name="T3" fmla="*/ 209 h 302"/>
                <a:gd name="T4" fmla="*/ 169 w 345"/>
                <a:gd name="T5" fmla="*/ 32 h 302"/>
                <a:gd name="T6" fmla="*/ 35 w 345"/>
                <a:gd name="T7" fmla="*/ 0 h 302"/>
                <a:gd name="T8" fmla="*/ 49 w 345"/>
                <a:gd name="T9" fmla="*/ 210 h 302"/>
                <a:gd name="T10" fmla="*/ 248 w 345"/>
                <a:gd name="T11" fmla="*/ 287 h 302"/>
                <a:gd name="T12" fmla="*/ 345 w 345"/>
                <a:gd name="T13" fmla="*/ 268 h 302"/>
                <a:gd name="T14" fmla="*/ 337 w 345"/>
                <a:gd name="T15" fmla="*/ 270 h 302"/>
                <a:gd name="T16" fmla="*/ 337 w 345"/>
                <a:gd name="T17" fmla="*/ 2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02">
                  <a:moveTo>
                    <a:pt x="337" y="270"/>
                  </a:moveTo>
                  <a:cubicBezTo>
                    <a:pt x="280" y="280"/>
                    <a:pt x="220" y="254"/>
                    <a:pt x="185" y="209"/>
                  </a:cubicBezTo>
                  <a:cubicBezTo>
                    <a:pt x="145" y="159"/>
                    <a:pt x="139" y="88"/>
                    <a:pt x="169" y="32"/>
                  </a:cubicBezTo>
                  <a:cubicBezTo>
                    <a:pt x="35" y="0"/>
                    <a:pt x="35" y="0"/>
                    <a:pt x="35" y="0"/>
                  </a:cubicBezTo>
                  <a:cubicBezTo>
                    <a:pt x="0" y="66"/>
                    <a:pt x="5" y="149"/>
                    <a:pt x="49" y="210"/>
                  </a:cubicBezTo>
                  <a:cubicBezTo>
                    <a:pt x="95" y="271"/>
                    <a:pt x="173" y="302"/>
                    <a:pt x="248" y="287"/>
                  </a:cubicBezTo>
                  <a:cubicBezTo>
                    <a:pt x="345" y="268"/>
                    <a:pt x="345" y="268"/>
                    <a:pt x="345" y="268"/>
                  </a:cubicBezTo>
                  <a:cubicBezTo>
                    <a:pt x="342" y="269"/>
                    <a:pt x="340" y="269"/>
                    <a:pt x="337" y="270"/>
                  </a:cubicBezTo>
                  <a:cubicBezTo>
                    <a:pt x="337" y="270"/>
                    <a:pt x="340" y="269"/>
                    <a:pt x="337" y="27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97" name="组合 96">
              <a:extLst>
                <a:ext uri="{FF2B5EF4-FFF2-40B4-BE49-F238E27FC236}">
                  <a16:creationId xmlns:a16="http://schemas.microsoft.com/office/drawing/2014/main" id="{18809943-61CB-4EBF-A2C3-15E510E6DD01}"/>
                </a:ext>
              </a:extLst>
            </p:cNvPr>
            <p:cNvGrpSpPr/>
            <p:nvPr/>
          </p:nvGrpSpPr>
          <p:grpSpPr>
            <a:xfrm>
              <a:off x="6648724" y="3852408"/>
              <a:ext cx="3662201" cy="1773899"/>
              <a:chOff x="-216108" y="275432"/>
              <a:chExt cx="5578097" cy="2701925"/>
            </a:xfrm>
          </p:grpSpPr>
          <p:sp>
            <p:nvSpPr>
              <p:cNvPr id="100" name="Freeform 20">
                <a:extLst>
                  <a:ext uri="{FF2B5EF4-FFF2-40B4-BE49-F238E27FC236}">
                    <a16:creationId xmlns:a16="http://schemas.microsoft.com/office/drawing/2014/main" id="{2E6AF6FF-40B9-4B96-AAF3-A6B36385786C}"/>
                  </a:ext>
                </a:extLst>
              </p:cNvPr>
              <p:cNvSpPr>
                <a:spLocks/>
              </p:cNvSpPr>
              <p:nvPr/>
            </p:nvSpPr>
            <p:spPr bwMode="auto">
              <a:xfrm>
                <a:off x="3632637" y="1374443"/>
                <a:ext cx="1147836" cy="896589"/>
              </a:xfrm>
              <a:custGeom>
                <a:avLst/>
                <a:gdLst>
                  <a:gd name="T0" fmla="*/ 401 w 424"/>
                  <a:gd name="T1" fmla="*/ 122 h 330"/>
                  <a:gd name="T2" fmla="*/ 214 w 424"/>
                  <a:gd name="T3" fmla="*/ 2 h 330"/>
                  <a:gd name="T4" fmla="*/ 101 w 424"/>
                  <a:gd name="T5" fmla="*/ 40 h 330"/>
                  <a:gd name="T6" fmla="*/ 0 w 424"/>
                  <a:gd name="T7" fmla="*/ 133 h 330"/>
                  <a:gd name="T8" fmla="*/ 206 w 424"/>
                  <a:gd name="T9" fmla="*/ 120 h 330"/>
                  <a:gd name="T10" fmla="*/ 254 w 424"/>
                  <a:gd name="T11" fmla="*/ 330 h 330"/>
                  <a:gd name="T12" fmla="*/ 392 w 424"/>
                  <a:gd name="T13" fmla="*/ 294 h 330"/>
                  <a:gd name="T14" fmla="*/ 401 w 424"/>
                  <a:gd name="T15" fmla="*/ 12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30">
                    <a:moveTo>
                      <a:pt x="401" y="122"/>
                    </a:moveTo>
                    <a:cubicBezTo>
                      <a:pt x="369" y="49"/>
                      <a:pt x="294" y="0"/>
                      <a:pt x="214" y="2"/>
                    </a:cubicBezTo>
                    <a:cubicBezTo>
                      <a:pt x="173" y="3"/>
                      <a:pt x="134" y="16"/>
                      <a:pt x="101" y="40"/>
                    </a:cubicBezTo>
                    <a:cubicBezTo>
                      <a:pt x="65" y="67"/>
                      <a:pt x="33" y="102"/>
                      <a:pt x="0" y="133"/>
                    </a:cubicBezTo>
                    <a:cubicBezTo>
                      <a:pt x="56" y="81"/>
                      <a:pt x="144" y="75"/>
                      <a:pt x="206" y="120"/>
                    </a:cubicBezTo>
                    <a:cubicBezTo>
                      <a:pt x="272" y="167"/>
                      <a:pt x="293" y="259"/>
                      <a:pt x="254" y="330"/>
                    </a:cubicBezTo>
                    <a:cubicBezTo>
                      <a:pt x="392" y="294"/>
                      <a:pt x="392" y="294"/>
                      <a:pt x="392" y="294"/>
                    </a:cubicBezTo>
                    <a:cubicBezTo>
                      <a:pt x="421" y="242"/>
                      <a:pt x="424" y="178"/>
                      <a:pt x="401" y="1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1" name="Freeform 21">
                <a:extLst>
                  <a:ext uri="{FF2B5EF4-FFF2-40B4-BE49-F238E27FC236}">
                    <a16:creationId xmlns:a16="http://schemas.microsoft.com/office/drawing/2014/main" id="{4EFCEB1C-E3FD-44C3-873A-1CAA7D278F23}"/>
                  </a:ext>
                </a:extLst>
              </p:cNvPr>
              <p:cNvSpPr>
                <a:spLocks/>
              </p:cNvSpPr>
              <p:nvPr/>
            </p:nvSpPr>
            <p:spPr bwMode="auto">
              <a:xfrm>
                <a:off x="-216108" y="2172761"/>
                <a:ext cx="1209635" cy="98270"/>
              </a:xfrm>
              <a:custGeom>
                <a:avLst/>
                <a:gdLst>
                  <a:gd name="T0" fmla="*/ 860 w 1194"/>
                  <a:gd name="T1" fmla="*/ 0 h 97"/>
                  <a:gd name="T2" fmla="*/ 767 w 1194"/>
                  <a:gd name="T3" fmla="*/ 0 h 97"/>
                  <a:gd name="T4" fmla="*/ 0 w 1194"/>
                  <a:gd name="T5" fmla="*/ 0 h 97"/>
                  <a:gd name="T6" fmla="*/ 484 w 1194"/>
                  <a:gd name="T7" fmla="*/ 97 h 97"/>
                  <a:gd name="T8" fmla="*/ 1117 w 1194"/>
                  <a:gd name="T9" fmla="*/ 97 h 97"/>
                  <a:gd name="T10" fmla="*/ 1194 w 1194"/>
                  <a:gd name="T11" fmla="*/ 97 h 97"/>
                  <a:gd name="T12" fmla="*/ 860 w 1194"/>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4" h="97">
                    <a:moveTo>
                      <a:pt x="860" y="0"/>
                    </a:moveTo>
                    <a:lnTo>
                      <a:pt x="767" y="0"/>
                    </a:lnTo>
                    <a:lnTo>
                      <a:pt x="0" y="0"/>
                    </a:lnTo>
                    <a:lnTo>
                      <a:pt x="484" y="97"/>
                    </a:lnTo>
                    <a:lnTo>
                      <a:pt x="1117" y="97"/>
                    </a:lnTo>
                    <a:lnTo>
                      <a:pt x="1194" y="97"/>
                    </a:lnTo>
                    <a:lnTo>
                      <a:pt x="860"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2" name="Freeform 22">
                <a:extLst>
                  <a:ext uri="{FF2B5EF4-FFF2-40B4-BE49-F238E27FC236}">
                    <a16:creationId xmlns:a16="http://schemas.microsoft.com/office/drawing/2014/main" id="{84ECB4D6-EEF8-44B1-BABF-9642CC70DF88}"/>
                  </a:ext>
                </a:extLst>
              </p:cNvPr>
              <p:cNvSpPr>
                <a:spLocks/>
              </p:cNvSpPr>
              <p:nvPr/>
            </p:nvSpPr>
            <p:spPr bwMode="auto">
              <a:xfrm>
                <a:off x="4320528" y="2172761"/>
                <a:ext cx="1041461" cy="98270"/>
              </a:xfrm>
              <a:custGeom>
                <a:avLst/>
                <a:gdLst>
                  <a:gd name="T0" fmla="*/ 1028 w 1028"/>
                  <a:gd name="T1" fmla="*/ 0 h 97"/>
                  <a:gd name="T2" fmla="*/ 545 w 1028"/>
                  <a:gd name="T3" fmla="*/ 97 h 97"/>
                  <a:gd name="T4" fmla="*/ 0 w 1028"/>
                  <a:gd name="T5" fmla="*/ 97 h 97"/>
                  <a:gd name="T6" fmla="*/ 368 w 1028"/>
                  <a:gd name="T7" fmla="*/ 0 h 97"/>
                  <a:gd name="T8" fmla="*/ 1028 w 1028"/>
                  <a:gd name="T9" fmla="*/ 0 h 97"/>
                </a:gdLst>
                <a:ahLst/>
                <a:cxnLst>
                  <a:cxn ang="0">
                    <a:pos x="T0" y="T1"/>
                  </a:cxn>
                  <a:cxn ang="0">
                    <a:pos x="T2" y="T3"/>
                  </a:cxn>
                  <a:cxn ang="0">
                    <a:pos x="T4" y="T5"/>
                  </a:cxn>
                  <a:cxn ang="0">
                    <a:pos x="T6" y="T7"/>
                  </a:cxn>
                  <a:cxn ang="0">
                    <a:pos x="T8" y="T9"/>
                  </a:cxn>
                </a:cxnLst>
                <a:rect l="0" t="0" r="r" b="b"/>
                <a:pathLst>
                  <a:path w="1028" h="97">
                    <a:moveTo>
                      <a:pt x="1028" y="0"/>
                    </a:moveTo>
                    <a:lnTo>
                      <a:pt x="545" y="97"/>
                    </a:lnTo>
                    <a:lnTo>
                      <a:pt x="0" y="97"/>
                    </a:lnTo>
                    <a:lnTo>
                      <a:pt x="368" y="0"/>
                    </a:lnTo>
                    <a:lnTo>
                      <a:pt x="1028"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3" name="Freeform 23">
                <a:extLst>
                  <a:ext uri="{FF2B5EF4-FFF2-40B4-BE49-F238E27FC236}">
                    <a16:creationId xmlns:a16="http://schemas.microsoft.com/office/drawing/2014/main" id="{D16DBA4F-4673-48B0-9E37-2FF8F7A0530F}"/>
                  </a:ext>
                </a:extLst>
              </p:cNvPr>
              <p:cNvSpPr>
                <a:spLocks/>
              </p:cNvSpPr>
              <p:nvPr/>
            </p:nvSpPr>
            <p:spPr bwMode="auto">
              <a:xfrm>
                <a:off x="1310625" y="2172761"/>
                <a:ext cx="2443583" cy="98270"/>
              </a:xfrm>
              <a:custGeom>
                <a:avLst/>
                <a:gdLst>
                  <a:gd name="T0" fmla="*/ 96 w 2412"/>
                  <a:gd name="T1" fmla="*/ 0 h 97"/>
                  <a:gd name="T2" fmla="*/ 0 w 2412"/>
                  <a:gd name="T3" fmla="*/ 0 h 97"/>
                  <a:gd name="T4" fmla="*/ 219 w 2412"/>
                  <a:gd name="T5" fmla="*/ 97 h 97"/>
                  <a:gd name="T6" fmla="*/ 299 w 2412"/>
                  <a:gd name="T7" fmla="*/ 97 h 97"/>
                  <a:gd name="T8" fmla="*/ 2209 w 2412"/>
                  <a:gd name="T9" fmla="*/ 97 h 97"/>
                  <a:gd name="T10" fmla="*/ 2412 w 2412"/>
                  <a:gd name="T11" fmla="*/ 0 h 97"/>
                  <a:gd name="T12" fmla="*/ 96 w 241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412" h="97">
                    <a:moveTo>
                      <a:pt x="96" y="0"/>
                    </a:moveTo>
                    <a:lnTo>
                      <a:pt x="0" y="0"/>
                    </a:lnTo>
                    <a:lnTo>
                      <a:pt x="219" y="97"/>
                    </a:lnTo>
                    <a:lnTo>
                      <a:pt x="299" y="97"/>
                    </a:lnTo>
                    <a:lnTo>
                      <a:pt x="2209" y="97"/>
                    </a:lnTo>
                    <a:lnTo>
                      <a:pt x="2412" y="0"/>
                    </a:lnTo>
                    <a:lnTo>
                      <a:pt x="96"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4" name="Freeform 24">
                <a:extLst>
                  <a:ext uri="{FF2B5EF4-FFF2-40B4-BE49-F238E27FC236}">
                    <a16:creationId xmlns:a16="http://schemas.microsoft.com/office/drawing/2014/main" id="{93CA53AE-5D7B-4285-9482-F8105FEBD7A4}"/>
                  </a:ext>
                </a:extLst>
              </p:cNvPr>
              <p:cNvSpPr>
                <a:spLocks/>
              </p:cNvSpPr>
              <p:nvPr/>
            </p:nvSpPr>
            <p:spPr bwMode="auto">
              <a:xfrm>
                <a:off x="1053299" y="2172761"/>
                <a:ext cx="595699" cy="785149"/>
              </a:xfrm>
              <a:custGeom>
                <a:avLst/>
                <a:gdLst>
                  <a:gd name="T0" fmla="*/ 218 w 220"/>
                  <a:gd name="T1" fmla="*/ 134 h 289"/>
                  <a:gd name="T2" fmla="*/ 177 w 220"/>
                  <a:gd name="T3" fmla="*/ 36 h 289"/>
                  <a:gd name="T4" fmla="*/ 95 w 220"/>
                  <a:gd name="T5" fmla="*/ 0 h 289"/>
                  <a:gd name="T6" fmla="*/ 138 w 220"/>
                  <a:gd name="T7" fmla="*/ 167 h 289"/>
                  <a:gd name="T8" fmla="*/ 0 w 220"/>
                  <a:gd name="T9" fmla="*/ 289 h 289"/>
                  <a:gd name="T10" fmla="*/ 99 w 220"/>
                  <a:gd name="T11" fmla="*/ 275 h 289"/>
                  <a:gd name="T12" fmla="*/ 218 w 220"/>
                  <a:gd name="T13" fmla="*/ 134 h 289"/>
                </a:gdLst>
                <a:ahLst/>
                <a:cxnLst>
                  <a:cxn ang="0">
                    <a:pos x="T0" y="T1"/>
                  </a:cxn>
                  <a:cxn ang="0">
                    <a:pos x="T2" y="T3"/>
                  </a:cxn>
                  <a:cxn ang="0">
                    <a:pos x="T4" y="T5"/>
                  </a:cxn>
                  <a:cxn ang="0">
                    <a:pos x="T6" y="T7"/>
                  </a:cxn>
                  <a:cxn ang="0">
                    <a:pos x="T8" y="T9"/>
                  </a:cxn>
                  <a:cxn ang="0">
                    <a:pos x="T10" y="T11"/>
                  </a:cxn>
                  <a:cxn ang="0">
                    <a:pos x="T12" y="T13"/>
                  </a:cxn>
                </a:cxnLst>
                <a:rect l="0" t="0" r="r" b="b"/>
                <a:pathLst>
                  <a:path w="220" h="289">
                    <a:moveTo>
                      <a:pt x="218" y="134"/>
                    </a:moveTo>
                    <a:cubicBezTo>
                      <a:pt x="218" y="98"/>
                      <a:pt x="203" y="62"/>
                      <a:pt x="177" y="36"/>
                    </a:cubicBezTo>
                    <a:cubicBezTo>
                      <a:pt x="95" y="0"/>
                      <a:pt x="95" y="0"/>
                      <a:pt x="95" y="0"/>
                    </a:cubicBezTo>
                    <a:cubicBezTo>
                      <a:pt x="139" y="44"/>
                      <a:pt x="155" y="108"/>
                      <a:pt x="138" y="167"/>
                    </a:cubicBezTo>
                    <a:cubicBezTo>
                      <a:pt x="120" y="231"/>
                      <a:pt x="65" y="280"/>
                      <a:pt x="0" y="289"/>
                    </a:cubicBezTo>
                    <a:cubicBezTo>
                      <a:pt x="99" y="275"/>
                      <a:pt x="99" y="275"/>
                      <a:pt x="99" y="275"/>
                    </a:cubicBezTo>
                    <a:cubicBezTo>
                      <a:pt x="166" y="265"/>
                      <a:pt x="220" y="203"/>
                      <a:pt x="218" y="13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5" name="Freeform 15">
                <a:extLst>
                  <a:ext uri="{FF2B5EF4-FFF2-40B4-BE49-F238E27FC236}">
                    <a16:creationId xmlns:a16="http://schemas.microsoft.com/office/drawing/2014/main" id="{B0A61650-F493-4FDB-B9FE-F316F3591D84}"/>
                  </a:ext>
                </a:extLst>
              </p:cNvPr>
              <p:cNvSpPr>
                <a:spLocks/>
              </p:cNvSpPr>
              <p:nvPr/>
            </p:nvSpPr>
            <p:spPr bwMode="auto">
              <a:xfrm>
                <a:off x="-216108" y="275432"/>
                <a:ext cx="5576888" cy="2701925"/>
              </a:xfrm>
              <a:custGeom>
                <a:avLst/>
                <a:gdLst>
                  <a:gd name="T0" fmla="*/ 2051 w 2061"/>
                  <a:gd name="T1" fmla="*/ 82 h 997"/>
                  <a:gd name="T2" fmla="*/ 1930 w 2061"/>
                  <a:gd name="T3" fmla="*/ 0 h 997"/>
                  <a:gd name="T4" fmla="*/ 131 w 2061"/>
                  <a:gd name="T5" fmla="*/ 0 h 997"/>
                  <a:gd name="T6" fmla="*/ 0 w 2061"/>
                  <a:gd name="T7" fmla="*/ 135 h 997"/>
                  <a:gd name="T8" fmla="*/ 0 w 2061"/>
                  <a:gd name="T9" fmla="*/ 706 h 997"/>
                  <a:gd name="T10" fmla="*/ 287 w 2061"/>
                  <a:gd name="T11" fmla="*/ 706 h 997"/>
                  <a:gd name="T12" fmla="*/ 322 w 2061"/>
                  <a:gd name="T13" fmla="*/ 706 h 997"/>
                  <a:gd name="T14" fmla="*/ 288 w 2061"/>
                  <a:gd name="T15" fmla="*/ 897 h 997"/>
                  <a:gd name="T16" fmla="*/ 443 w 2061"/>
                  <a:gd name="T17" fmla="*/ 997 h 997"/>
                  <a:gd name="T18" fmla="*/ 599 w 2061"/>
                  <a:gd name="T19" fmla="*/ 897 h 997"/>
                  <a:gd name="T20" fmla="*/ 564 w 2061"/>
                  <a:gd name="T21" fmla="*/ 706 h 997"/>
                  <a:gd name="T22" fmla="*/ 599 w 2061"/>
                  <a:gd name="T23" fmla="*/ 706 h 997"/>
                  <a:gd name="T24" fmla="*/ 1467 w 2061"/>
                  <a:gd name="T25" fmla="*/ 706 h 997"/>
                  <a:gd name="T26" fmla="*/ 1473 w 2061"/>
                  <a:gd name="T27" fmla="*/ 506 h 997"/>
                  <a:gd name="T28" fmla="*/ 1641 w 2061"/>
                  <a:gd name="T29" fmla="*/ 413 h 997"/>
                  <a:gd name="T30" fmla="*/ 1808 w 2061"/>
                  <a:gd name="T31" fmla="*/ 506 h 997"/>
                  <a:gd name="T32" fmla="*/ 1814 w 2061"/>
                  <a:gd name="T33" fmla="*/ 706 h 997"/>
                  <a:gd name="T34" fmla="*/ 2061 w 2061"/>
                  <a:gd name="T35" fmla="*/ 706 h 997"/>
                  <a:gd name="T36" fmla="*/ 2061 w 2061"/>
                  <a:gd name="T37" fmla="*/ 135 h 997"/>
                  <a:gd name="T38" fmla="*/ 2051 w 2061"/>
                  <a:gd name="T39" fmla="*/ 82 h 997"/>
                  <a:gd name="T40" fmla="*/ 2051 w 2061"/>
                  <a:gd name="T41" fmla="*/ 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1" h="997">
                    <a:moveTo>
                      <a:pt x="2051" y="82"/>
                    </a:moveTo>
                    <a:cubicBezTo>
                      <a:pt x="2031" y="34"/>
                      <a:pt x="1983" y="0"/>
                      <a:pt x="1930" y="0"/>
                    </a:cubicBezTo>
                    <a:cubicBezTo>
                      <a:pt x="131" y="0"/>
                      <a:pt x="131" y="0"/>
                      <a:pt x="131" y="0"/>
                    </a:cubicBezTo>
                    <a:cubicBezTo>
                      <a:pt x="58" y="0"/>
                      <a:pt x="0" y="63"/>
                      <a:pt x="0" y="135"/>
                    </a:cubicBezTo>
                    <a:cubicBezTo>
                      <a:pt x="0" y="706"/>
                      <a:pt x="0" y="706"/>
                      <a:pt x="0" y="706"/>
                    </a:cubicBezTo>
                    <a:cubicBezTo>
                      <a:pt x="287" y="706"/>
                      <a:pt x="287" y="706"/>
                      <a:pt x="287" y="706"/>
                    </a:cubicBezTo>
                    <a:cubicBezTo>
                      <a:pt x="322" y="706"/>
                      <a:pt x="322" y="706"/>
                      <a:pt x="322" y="706"/>
                    </a:cubicBezTo>
                    <a:cubicBezTo>
                      <a:pt x="273" y="756"/>
                      <a:pt x="258" y="833"/>
                      <a:pt x="288" y="897"/>
                    </a:cubicBezTo>
                    <a:cubicBezTo>
                      <a:pt x="315" y="957"/>
                      <a:pt x="377" y="997"/>
                      <a:pt x="443" y="997"/>
                    </a:cubicBezTo>
                    <a:cubicBezTo>
                      <a:pt x="509" y="997"/>
                      <a:pt x="571" y="957"/>
                      <a:pt x="599" y="897"/>
                    </a:cubicBezTo>
                    <a:cubicBezTo>
                      <a:pt x="628" y="833"/>
                      <a:pt x="613" y="756"/>
                      <a:pt x="564" y="706"/>
                    </a:cubicBezTo>
                    <a:cubicBezTo>
                      <a:pt x="599" y="706"/>
                      <a:pt x="599" y="706"/>
                      <a:pt x="599" y="706"/>
                    </a:cubicBezTo>
                    <a:cubicBezTo>
                      <a:pt x="1467" y="706"/>
                      <a:pt x="1467" y="706"/>
                      <a:pt x="1467" y="706"/>
                    </a:cubicBezTo>
                    <a:cubicBezTo>
                      <a:pt x="1433" y="644"/>
                      <a:pt x="1435" y="566"/>
                      <a:pt x="1473" y="506"/>
                    </a:cubicBezTo>
                    <a:cubicBezTo>
                      <a:pt x="1509" y="449"/>
                      <a:pt x="1573" y="413"/>
                      <a:pt x="1641" y="413"/>
                    </a:cubicBezTo>
                    <a:cubicBezTo>
                      <a:pt x="1708" y="413"/>
                      <a:pt x="1772" y="449"/>
                      <a:pt x="1808" y="506"/>
                    </a:cubicBezTo>
                    <a:cubicBezTo>
                      <a:pt x="1846" y="566"/>
                      <a:pt x="1848" y="644"/>
                      <a:pt x="1814" y="706"/>
                    </a:cubicBezTo>
                    <a:cubicBezTo>
                      <a:pt x="2061" y="706"/>
                      <a:pt x="2061" y="706"/>
                      <a:pt x="2061" y="706"/>
                    </a:cubicBezTo>
                    <a:cubicBezTo>
                      <a:pt x="2061" y="135"/>
                      <a:pt x="2061" y="135"/>
                      <a:pt x="2061" y="135"/>
                    </a:cubicBezTo>
                    <a:cubicBezTo>
                      <a:pt x="2061" y="117"/>
                      <a:pt x="2058" y="99"/>
                      <a:pt x="2051" y="82"/>
                    </a:cubicBezTo>
                    <a:cubicBezTo>
                      <a:pt x="2044" y="66"/>
                      <a:pt x="2058" y="99"/>
                      <a:pt x="2051" y="8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6" name="Freeform 16">
                <a:extLst>
                  <a:ext uri="{FF2B5EF4-FFF2-40B4-BE49-F238E27FC236}">
                    <a16:creationId xmlns:a16="http://schemas.microsoft.com/office/drawing/2014/main" id="{378A133A-DB80-42F6-9DAE-FF383FFEA0B3}"/>
                  </a:ext>
                </a:extLst>
              </p:cNvPr>
              <p:cNvSpPr>
                <a:spLocks/>
              </p:cNvSpPr>
              <p:nvPr/>
            </p:nvSpPr>
            <p:spPr bwMode="auto">
              <a:xfrm>
                <a:off x="-162133" y="329407"/>
                <a:ext cx="5468938" cy="2593975"/>
              </a:xfrm>
              <a:custGeom>
                <a:avLst/>
                <a:gdLst>
                  <a:gd name="T0" fmla="*/ 423 w 2021"/>
                  <a:gd name="T1" fmla="*/ 957 h 957"/>
                  <a:gd name="T2" fmla="*/ 286 w 2021"/>
                  <a:gd name="T3" fmla="*/ 869 h 957"/>
                  <a:gd name="T4" fmla="*/ 316 w 2021"/>
                  <a:gd name="T5" fmla="*/ 701 h 957"/>
                  <a:gd name="T6" fmla="*/ 350 w 2021"/>
                  <a:gd name="T7" fmla="*/ 666 h 957"/>
                  <a:gd name="T8" fmla="*/ 0 w 2021"/>
                  <a:gd name="T9" fmla="*/ 666 h 957"/>
                  <a:gd name="T10" fmla="*/ 0 w 2021"/>
                  <a:gd name="T11" fmla="*/ 116 h 957"/>
                  <a:gd name="T12" fmla="*/ 111 w 2021"/>
                  <a:gd name="T13" fmla="*/ 0 h 957"/>
                  <a:gd name="T14" fmla="*/ 1910 w 2021"/>
                  <a:gd name="T15" fmla="*/ 0 h 957"/>
                  <a:gd name="T16" fmla="*/ 2012 w 2021"/>
                  <a:gd name="T17" fmla="*/ 70 h 957"/>
                  <a:gd name="T18" fmla="*/ 2013 w 2021"/>
                  <a:gd name="T19" fmla="*/ 71 h 957"/>
                  <a:gd name="T20" fmla="*/ 2021 w 2021"/>
                  <a:gd name="T21" fmla="*/ 116 h 957"/>
                  <a:gd name="T22" fmla="*/ 2021 w 2021"/>
                  <a:gd name="T23" fmla="*/ 666 h 957"/>
                  <a:gd name="T24" fmla="*/ 1825 w 2021"/>
                  <a:gd name="T25" fmla="*/ 666 h 957"/>
                  <a:gd name="T26" fmla="*/ 1805 w 2021"/>
                  <a:gd name="T27" fmla="*/ 476 h 957"/>
                  <a:gd name="T28" fmla="*/ 1621 w 2021"/>
                  <a:gd name="T29" fmla="*/ 374 h 957"/>
                  <a:gd name="T30" fmla="*/ 1436 w 2021"/>
                  <a:gd name="T31" fmla="*/ 476 h 957"/>
                  <a:gd name="T32" fmla="*/ 1416 w 2021"/>
                  <a:gd name="T33" fmla="*/ 666 h 957"/>
                  <a:gd name="T34" fmla="*/ 496 w 2021"/>
                  <a:gd name="T35" fmla="*/ 666 h 957"/>
                  <a:gd name="T36" fmla="*/ 530 w 2021"/>
                  <a:gd name="T37" fmla="*/ 701 h 957"/>
                  <a:gd name="T38" fmla="*/ 560 w 2021"/>
                  <a:gd name="T39" fmla="*/ 869 h 957"/>
                  <a:gd name="T40" fmla="*/ 423 w 2021"/>
                  <a:gd name="T41"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1" h="957">
                    <a:moveTo>
                      <a:pt x="423" y="957"/>
                    </a:moveTo>
                    <a:cubicBezTo>
                      <a:pt x="365" y="957"/>
                      <a:pt x="310" y="922"/>
                      <a:pt x="286" y="869"/>
                    </a:cubicBezTo>
                    <a:cubicBezTo>
                      <a:pt x="260" y="813"/>
                      <a:pt x="273" y="745"/>
                      <a:pt x="316" y="701"/>
                    </a:cubicBezTo>
                    <a:cubicBezTo>
                      <a:pt x="350" y="666"/>
                      <a:pt x="350" y="666"/>
                      <a:pt x="350" y="666"/>
                    </a:cubicBezTo>
                    <a:cubicBezTo>
                      <a:pt x="0" y="666"/>
                      <a:pt x="0" y="666"/>
                      <a:pt x="0" y="666"/>
                    </a:cubicBezTo>
                    <a:cubicBezTo>
                      <a:pt x="0" y="116"/>
                      <a:pt x="0" y="116"/>
                      <a:pt x="0" y="116"/>
                    </a:cubicBezTo>
                    <a:cubicBezTo>
                      <a:pt x="0" y="53"/>
                      <a:pt x="51" y="0"/>
                      <a:pt x="111" y="0"/>
                    </a:cubicBezTo>
                    <a:cubicBezTo>
                      <a:pt x="1910" y="0"/>
                      <a:pt x="1910" y="0"/>
                      <a:pt x="1910" y="0"/>
                    </a:cubicBezTo>
                    <a:cubicBezTo>
                      <a:pt x="1953" y="0"/>
                      <a:pt x="1995" y="28"/>
                      <a:pt x="2012" y="70"/>
                    </a:cubicBezTo>
                    <a:cubicBezTo>
                      <a:pt x="2013" y="71"/>
                      <a:pt x="2013" y="71"/>
                      <a:pt x="2013" y="71"/>
                    </a:cubicBezTo>
                    <a:cubicBezTo>
                      <a:pt x="2018" y="85"/>
                      <a:pt x="2021" y="100"/>
                      <a:pt x="2021" y="116"/>
                    </a:cubicBezTo>
                    <a:cubicBezTo>
                      <a:pt x="2021" y="666"/>
                      <a:pt x="2021" y="666"/>
                      <a:pt x="2021" y="666"/>
                    </a:cubicBezTo>
                    <a:cubicBezTo>
                      <a:pt x="1825" y="666"/>
                      <a:pt x="1825" y="666"/>
                      <a:pt x="1825" y="666"/>
                    </a:cubicBezTo>
                    <a:cubicBezTo>
                      <a:pt x="1848" y="604"/>
                      <a:pt x="1841" y="533"/>
                      <a:pt x="1805" y="476"/>
                    </a:cubicBezTo>
                    <a:cubicBezTo>
                      <a:pt x="1766" y="413"/>
                      <a:pt x="1695" y="374"/>
                      <a:pt x="1621" y="374"/>
                    </a:cubicBezTo>
                    <a:cubicBezTo>
                      <a:pt x="1546" y="374"/>
                      <a:pt x="1476" y="413"/>
                      <a:pt x="1436" y="476"/>
                    </a:cubicBezTo>
                    <a:cubicBezTo>
                      <a:pt x="1401" y="532"/>
                      <a:pt x="1394" y="604"/>
                      <a:pt x="1416" y="666"/>
                    </a:cubicBezTo>
                    <a:cubicBezTo>
                      <a:pt x="496" y="666"/>
                      <a:pt x="496" y="666"/>
                      <a:pt x="496" y="666"/>
                    </a:cubicBezTo>
                    <a:cubicBezTo>
                      <a:pt x="530" y="701"/>
                      <a:pt x="530" y="701"/>
                      <a:pt x="530" y="701"/>
                    </a:cubicBezTo>
                    <a:cubicBezTo>
                      <a:pt x="574" y="745"/>
                      <a:pt x="586" y="812"/>
                      <a:pt x="560" y="869"/>
                    </a:cubicBezTo>
                    <a:cubicBezTo>
                      <a:pt x="536" y="922"/>
                      <a:pt x="481" y="957"/>
                      <a:pt x="423" y="957"/>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98" name="Freeform 5">
              <a:extLst>
                <a:ext uri="{FF2B5EF4-FFF2-40B4-BE49-F238E27FC236}">
                  <a16:creationId xmlns:a16="http://schemas.microsoft.com/office/drawing/2014/main" id="{6C889856-57ED-43D7-BB91-8B25463EB516}"/>
                </a:ext>
              </a:extLst>
            </p:cNvPr>
            <p:cNvSpPr>
              <a:spLocks/>
            </p:cNvSpPr>
            <p:nvPr/>
          </p:nvSpPr>
          <p:spPr bwMode="auto">
            <a:xfrm>
              <a:off x="6649122" y="4625588"/>
              <a:ext cx="3672647" cy="1783504"/>
            </a:xfrm>
            <a:custGeom>
              <a:avLst/>
              <a:gdLst>
                <a:gd name="T0" fmla="*/ 1796 w 2062"/>
                <a:gd name="T1" fmla="*/ 292 h 999"/>
                <a:gd name="T2" fmla="*/ 1760 w 2062"/>
                <a:gd name="T3" fmla="*/ 292 h 999"/>
                <a:gd name="T4" fmla="*/ 1796 w 2062"/>
                <a:gd name="T5" fmla="*/ 100 h 999"/>
                <a:gd name="T6" fmla="*/ 1641 w 2062"/>
                <a:gd name="T7" fmla="*/ 0 h 999"/>
                <a:gd name="T8" fmla="*/ 1485 w 2062"/>
                <a:gd name="T9" fmla="*/ 100 h 999"/>
                <a:gd name="T10" fmla="*/ 1522 w 2062"/>
                <a:gd name="T11" fmla="*/ 292 h 999"/>
                <a:gd name="T12" fmla="*/ 1486 w 2062"/>
                <a:gd name="T13" fmla="*/ 292 h 999"/>
                <a:gd name="T14" fmla="*/ 617 w 2062"/>
                <a:gd name="T15" fmla="*/ 292 h 999"/>
                <a:gd name="T16" fmla="*/ 611 w 2062"/>
                <a:gd name="T17" fmla="*/ 490 h 999"/>
                <a:gd name="T18" fmla="*/ 443 w 2062"/>
                <a:gd name="T19" fmla="*/ 583 h 999"/>
                <a:gd name="T20" fmla="*/ 276 w 2062"/>
                <a:gd name="T21" fmla="*/ 490 h 999"/>
                <a:gd name="T22" fmla="*/ 269 w 2062"/>
                <a:gd name="T23" fmla="*/ 292 h 999"/>
                <a:gd name="T24" fmla="*/ 0 w 2062"/>
                <a:gd name="T25" fmla="*/ 292 h 999"/>
                <a:gd name="T26" fmla="*/ 0 w 2062"/>
                <a:gd name="T27" fmla="*/ 863 h 999"/>
                <a:gd name="T28" fmla="*/ 131 w 2062"/>
                <a:gd name="T29" fmla="*/ 999 h 999"/>
                <a:gd name="T30" fmla="*/ 1930 w 2062"/>
                <a:gd name="T31" fmla="*/ 999 h 999"/>
                <a:gd name="T32" fmla="*/ 2062 w 2062"/>
                <a:gd name="T33" fmla="*/ 863 h 999"/>
                <a:gd name="T34" fmla="*/ 2062 w 2062"/>
                <a:gd name="T35" fmla="*/ 292 h 999"/>
                <a:gd name="T36" fmla="*/ 1796 w 2062"/>
                <a:gd name="T37" fmla="*/ 29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2" h="999">
                  <a:moveTo>
                    <a:pt x="1796" y="292"/>
                  </a:moveTo>
                  <a:cubicBezTo>
                    <a:pt x="1760" y="292"/>
                    <a:pt x="1760" y="292"/>
                    <a:pt x="1760" y="292"/>
                  </a:cubicBezTo>
                  <a:cubicBezTo>
                    <a:pt x="1811" y="243"/>
                    <a:pt x="1826" y="165"/>
                    <a:pt x="1796" y="100"/>
                  </a:cubicBezTo>
                  <a:cubicBezTo>
                    <a:pt x="1769" y="40"/>
                    <a:pt x="1707" y="0"/>
                    <a:pt x="1641" y="0"/>
                  </a:cubicBezTo>
                  <a:cubicBezTo>
                    <a:pt x="1574" y="0"/>
                    <a:pt x="1513" y="40"/>
                    <a:pt x="1485" y="100"/>
                  </a:cubicBezTo>
                  <a:cubicBezTo>
                    <a:pt x="1456" y="165"/>
                    <a:pt x="1471" y="243"/>
                    <a:pt x="1522" y="292"/>
                  </a:cubicBezTo>
                  <a:cubicBezTo>
                    <a:pt x="1486" y="292"/>
                    <a:pt x="1486" y="292"/>
                    <a:pt x="1486" y="292"/>
                  </a:cubicBezTo>
                  <a:cubicBezTo>
                    <a:pt x="617" y="292"/>
                    <a:pt x="617" y="292"/>
                    <a:pt x="617" y="292"/>
                  </a:cubicBezTo>
                  <a:cubicBezTo>
                    <a:pt x="651" y="354"/>
                    <a:pt x="648" y="431"/>
                    <a:pt x="611" y="490"/>
                  </a:cubicBezTo>
                  <a:cubicBezTo>
                    <a:pt x="575" y="548"/>
                    <a:pt x="511" y="583"/>
                    <a:pt x="443" y="583"/>
                  </a:cubicBezTo>
                  <a:cubicBezTo>
                    <a:pt x="376" y="583"/>
                    <a:pt x="312" y="548"/>
                    <a:pt x="276" y="490"/>
                  </a:cubicBezTo>
                  <a:cubicBezTo>
                    <a:pt x="239" y="431"/>
                    <a:pt x="236" y="354"/>
                    <a:pt x="269" y="292"/>
                  </a:cubicBezTo>
                  <a:cubicBezTo>
                    <a:pt x="0" y="292"/>
                    <a:pt x="0" y="292"/>
                    <a:pt x="0" y="292"/>
                  </a:cubicBezTo>
                  <a:cubicBezTo>
                    <a:pt x="0" y="863"/>
                    <a:pt x="0" y="863"/>
                    <a:pt x="0" y="863"/>
                  </a:cubicBezTo>
                  <a:cubicBezTo>
                    <a:pt x="0" y="935"/>
                    <a:pt x="58" y="999"/>
                    <a:pt x="131" y="999"/>
                  </a:cubicBezTo>
                  <a:cubicBezTo>
                    <a:pt x="1930" y="999"/>
                    <a:pt x="1930" y="999"/>
                    <a:pt x="1930" y="999"/>
                  </a:cubicBezTo>
                  <a:cubicBezTo>
                    <a:pt x="2003" y="999"/>
                    <a:pt x="2062" y="935"/>
                    <a:pt x="2062" y="863"/>
                  </a:cubicBezTo>
                  <a:cubicBezTo>
                    <a:pt x="2062" y="292"/>
                    <a:pt x="2062" y="292"/>
                    <a:pt x="2062" y="292"/>
                  </a:cubicBezTo>
                  <a:lnTo>
                    <a:pt x="1796" y="2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9" name="Freeform 6">
              <a:extLst>
                <a:ext uri="{FF2B5EF4-FFF2-40B4-BE49-F238E27FC236}">
                  <a16:creationId xmlns:a16="http://schemas.microsoft.com/office/drawing/2014/main" id="{6F309E6C-0F7C-4295-B1F1-D5C7FFD89603}"/>
                </a:ext>
              </a:extLst>
            </p:cNvPr>
            <p:cNvSpPr>
              <a:spLocks/>
            </p:cNvSpPr>
            <p:nvPr/>
          </p:nvSpPr>
          <p:spPr bwMode="auto">
            <a:xfrm>
              <a:off x="6685562" y="4661209"/>
              <a:ext cx="3599767" cy="1712262"/>
            </a:xfrm>
            <a:custGeom>
              <a:avLst/>
              <a:gdLst>
                <a:gd name="T0" fmla="*/ 111 w 2021"/>
                <a:gd name="T1" fmla="*/ 959 h 959"/>
                <a:gd name="T2" fmla="*/ 0 w 2021"/>
                <a:gd name="T3" fmla="*/ 843 h 959"/>
                <a:gd name="T4" fmla="*/ 0 w 2021"/>
                <a:gd name="T5" fmla="*/ 292 h 959"/>
                <a:gd name="T6" fmla="*/ 218 w 2021"/>
                <a:gd name="T7" fmla="*/ 292 h 959"/>
                <a:gd name="T8" fmla="*/ 239 w 2021"/>
                <a:gd name="T9" fmla="*/ 481 h 959"/>
                <a:gd name="T10" fmla="*/ 423 w 2021"/>
                <a:gd name="T11" fmla="*/ 583 h 959"/>
                <a:gd name="T12" fmla="*/ 608 w 2021"/>
                <a:gd name="T13" fmla="*/ 481 h 959"/>
                <a:gd name="T14" fmla="*/ 628 w 2021"/>
                <a:gd name="T15" fmla="*/ 292 h 959"/>
                <a:gd name="T16" fmla="*/ 1551 w 2021"/>
                <a:gd name="T17" fmla="*/ 292 h 959"/>
                <a:gd name="T18" fmla="*/ 1516 w 2021"/>
                <a:gd name="T19" fmla="*/ 258 h 959"/>
                <a:gd name="T20" fmla="*/ 1484 w 2021"/>
                <a:gd name="T21" fmla="*/ 88 h 959"/>
                <a:gd name="T22" fmla="*/ 1621 w 2021"/>
                <a:gd name="T23" fmla="*/ 0 h 959"/>
                <a:gd name="T24" fmla="*/ 1758 w 2021"/>
                <a:gd name="T25" fmla="*/ 88 h 959"/>
                <a:gd name="T26" fmla="*/ 1726 w 2021"/>
                <a:gd name="T27" fmla="*/ 258 h 959"/>
                <a:gd name="T28" fmla="*/ 1690 w 2021"/>
                <a:gd name="T29" fmla="*/ 292 h 959"/>
                <a:gd name="T30" fmla="*/ 2021 w 2021"/>
                <a:gd name="T31" fmla="*/ 292 h 959"/>
                <a:gd name="T32" fmla="*/ 2021 w 2021"/>
                <a:gd name="T33" fmla="*/ 843 h 959"/>
                <a:gd name="T34" fmla="*/ 1910 w 2021"/>
                <a:gd name="T35" fmla="*/ 959 h 959"/>
                <a:gd name="T36" fmla="*/ 111 w 2021"/>
                <a:gd name="T3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959">
                  <a:moveTo>
                    <a:pt x="111" y="959"/>
                  </a:moveTo>
                  <a:cubicBezTo>
                    <a:pt x="51" y="959"/>
                    <a:pt x="0" y="906"/>
                    <a:pt x="0" y="843"/>
                  </a:cubicBezTo>
                  <a:cubicBezTo>
                    <a:pt x="0" y="292"/>
                    <a:pt x="0" y="292"/>
                    <a:pt x="0" y="292"/>
                  </a:cubicBezTo>
                  <a:cubicBezTo>
                    <a:pt x="218" y="292"/>
                    <a:pt x="218" y="292"/>
                    <a:pt x="218" y="292"/>
                  </a:cubicBezTo>
                  <a:cubicBezTo>
                    <a:pt x="196" y="355"/>
                    <a:pt x="203" y="424"/>
                    <a:pt x="239" y="481"/>
                  </a:cubicBezTo>
                  <a:cubicBezTo>
                    <a:pt x="278" y="544"/>
                    <a:pt x="349" y="583"/>
                    <a:pt x="423" y="583"/>
                  </a:cubicBezTo>
                  <a:cubicBezTo>
                    <a:pt x="498" y="583"/>
                    <a:pt x="568" y="544"/>
                    <a:pt x="608" y="481"/>
                  </a:cubicBezTo>
                  <a:cubicBezTo>
                    <a:pt x="644" y="424"/>
                    <a:pt x="651" y="355"/>
                    <a:pt x="628" y="292"/>
                  </a:cubicBezTo>
                  <a:cubicBezTo>
                    <a:pt x="1551" y="292"/>
                    <a:pt x="1551" y="292"/>
                    <a:pt x="1551" y="292"/>
                  </a:cubicBezTo>
                  <a:cubicBezTo>
                    <a:pt x="1516" y="258"/>
                    <a:pt x="1516" y="258"/>
                    <a:pt x="1516" y="258"/>
                  </a:cubicBezTo>
                  <a:cubicBezTo>
                    <a:pt x="1471" y="214"/>
                    <a:pt x="1458" y="145"/>
                    <a:pt x="1484" y="88"/>
                  </a:cubicBezTo>
                  <a:cubicBezTo>
                    <a:pt x="1508" y="35"/>
                    <a:pt x="1563" y="0"/>
                    <a:pt x="1621" y="0"/>
                  </a:cubicBezTo>
                  <a:cubicBezTo>
                    <a:pt x="1679" y="0"/>
                    <a:pt x="1734" y="35"/>
                    <a:pt x="1758" y="88"/>
                  </a:cubicBezTo>
                  <a:cubicBezTo>
                    <a:pt x="1784" y="145"/>
                    <a:pt x="1770" y="214"/>
                    <a:pt x="1726" y="258"/>
                  </a:cubicBezTo>
                  <a:cubicBezTo>
                    <a:pt x="1690" y="292"/>
                    <a:pt x="1690" y="292"/>
                    <a:pt x="1690" y="292"/>
                  </a:cubicBezTo>
                  <a:cubicBezTo>
                    <a:pt x="2021" y="292"/>
                    <a:pt x="2021" y="292"/>
                    <a:pt x="2021" y="292"/>
                  </a:cubicBezTo>
                  <a:cubicBezTo>
                    <a:pt x="2021" y="843"/>
                    <a:pt x="2021" y="843"/>
                    <a:pt x="2021" y="843"/>
                  </a:cubicBezTo>
                  <a:cubicBezTo>
                    <a:pt x="2021" y="906"/>
                    <a:pt x="1970" y="959"/>
                    <a:pt x="1910" y="959"/>
                  </a:cubicBezTo>
                  <a:lnTo>
                    <a:pt x="111" y="959"/>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4" name="Freeform 52">
              <a:extLst>
                <a:ext uri="{FF2B5EF4-FFF2-40B4-BE49-F238E27FC236}">
                  <a16:creationId xmlns:a16="http://schemas.microsoft.com/office/drawing/2014/main" id="{C2B7ADDC-A2CB-4681-B506-5CFC5224D134}"/>
                </a:ext>
              </a:extLst>
            </p:cNvPr>
            <p:cNvSpPr>
              <a:spLocks/>
            </p:cNvSpPr>
            <p:nvPr/>
          </p:nvSpPr>
          <p:spPr bwMode="auto">
            <a:xfrm>
              <a:off x="7842951" y="3507702"/>
              <a:ext cx="1251991" cy="248312"/>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5" name="Freeform 41">
              <a:extLst>
                <a:ext uri="{FF2B5EF4-FFF2-40B4-BE49-F238E27FC236}">
                  <a16:creationId xmlns:a16="http://schemas.microsoft.com/office/drawing/2014/main" id="{9C2DA1F4-9B4D-430D-9418-C45B151D4B39}"/>
                </a:ext>
              </a:extLst>
            </p:cNvPr>
            <p:cNvSpPr>
              <a:spLocks/>
            </p:cNvSpPr>
            <p:nvPr/>
          </p:nvSpPr>
          <p:spPr bwMode="auto">
            <a:xfrm>
              <a:off x="7866948"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6" name="Freeform 42">
              <a:extLst>
                <a:ext uri="{FF2B5EF4-FFF2-40B4-BE49-F238E27FC236}">
                  <a16:creationId xmlns:a16="http://schemas.microsoft.com/office/drawing/2014/main" id="{8078FDF7-3372-45D5-96B2-AD9626A6E42C}"/>
                </a:ext>
              </a:extLst>
            </p:cNvPr>
            <p:cNvSpPr>
              <a:spLocks/>
            </p:cNvSpPr>
            <p:nvPr/>
          </p:nvSpPr>
          <p:spPr bwMode="auto">
            <a:xfrm>
              <a:off x="7970585"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7" name="Freeform 43">
              <a:extLst>
                <a:ext uri="{FF2B5EF4-FFF2-40B4-BE49-F238E27FC236}">
                  <a16:creationId xmlns:a16="http://schemas.microsoft.com/office/drawing/2014/main" id="{287A602B-5B79-4A04-B907-CD7A135B0322}"/>
                </a:ext>
              </a:extLst>
            </p:cNvPr>
            <p:cNvSpPr>
              <a:spLocks/>
            </p:cNvSpPr>
            <p:nvPr/>
          </p:nvSpPr>
          <p:spPr bwMode="auto">
            <a:xfrm>
              <a:off x="8835849"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8" name="Freeform 44">
              <a:extLst>
                <a:ext uri="{FF2B5EF4-FFF2-40B4-BE49-F238E27FC236}">
                  <a16:creationId xmlns:a16="http://schemas.microsoft.com/office/drawing/2014/main" id="{FFB6083A-4F08-4509-A720-DA082CBE2E31}"/>
                </a:ext>
              </a:extLst>
            </p:cNvPr>
            <p:cNvSpPr>
              <a:spLocks/>
            </p:cNvSpPr>
            <p:nvPr/>
          </p:nvSpPr>
          <p:spPr bwMode="auto">
            <a:xfrm>
              <a:off x="8939486"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9" name="Freeform 45">
              <a:extLst>
                <a:ext uri="{FF2B5EF4-FFF2-40B4-BE49-F238E27FC236}">
                  <a16:creationId xmlns:a16="http://schemas.microsoft.com/office/drawing/2014/main" id="{AB3CBB8D-CFDE-49B4-A0CA-8711E1B240A0}"/>
                </a:ext>
              </a:extLst>
            </p:cNvPr>
            <p:cNvSpPr>
              <a:spLocks/>
            </p:cNvSpPr>
            <p:nvPr/>
          </p:nvSpPr>
          <p:spPr bwMode="auto">
            <a:xfrm>
              <a:off x="7355718" y="3787019"/>
              <a:ext cx="313694" cy="9250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0" name="Freeform 46">
              <a:extLst>
                <a:ext uri="{FF2B5EF4-FFF2-40B4-BE49-F238E27FC236}">
                  <a16:creationId xmlns:a16="http://schemas.microsoft.com/office/drawing/2014/main" id="{4B7047BC-C31A-4D40-9FE1-DB105EEFB882}"/>
                </a:ext>
              </a:extLst>
            </p:cNvPr>
            <p:cNvSpPr>
              <a:spLocks/>
            </p:cNvSpPr>
            <p:nvPr/>
          </p:nvSpPr>
          <p:spPr bwMode="auto">
            <a:xfrm>
              <a:off x="7355718" y="3794672"/>
              <a:ext cx="313694" cy="84857"/>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1" name="Freeform 47">
              <a:extLst>
                <a:ext uri="{FF2B5EF4-FFF2-40B4-BE49-F238E27FC236}">
                  <a16:creationId xmlns:a16="http://schemas.microsoft.com/office/drawing/2014/main" id="{755748A0-0C18-4CEB-8FBE-8595DDF3591B}"/>
                </a:ext>
              </a:extLst>
            </p:cNvPr>
            <p:cNvSpPr>
              <a:spLocks/>
            </p:cNvSpPr>
            <p:nvPr/>
          </p:nvSpPr>
          <p:spPr bwMode="auto">
            <a:xfrm>
              <a:off x="9287261" y="3787019"/>
              <a:ext cx="314389" cy="9250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2" name="Freeform 48">
              <a:extLst>
                <a:ext uri="{FF2B5EF4-FFF2-40B4-BE49-F238E27FC236}">
                  <a16:creationId xmlns:a16="http://schemas.microsoft.com/office/drawing/2014/main" id="{0857500B-9C44-4E70-BEC6-714B03A7F456}"/>
                </a:ext>
              </a:extLst>
            </p:cNvPr>
            <p:cNvSpPr>
              <a:spLocks/>
            </p:cNvSpPr>
            <p:nvPr/>
          </p:nvSpPr>
          <p:spPr bwMode="auto">
            <a:xfrm>
              <a:off x="9287261" y="3794672"/>
              <a:ext cx="314389" cy="84857"/>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3" name="文本框 92">
              <a:extLst>
                <a:ext uri="{FF2B5EF4-FFF2-40B4-BE49-F238E27FC236}">
                  <a16:creationId xmlns:a16="http://schemas.microsoft.com/office/drawing/2014/main" id="{8923F8F9-318C-4922-86BD-E360BF8E3424}"/>
                </a:ext>
              </a:extLst>
            </p:cNvPr>
            <p:cNvSpPr txBox="1"/>
            <p:nvPr/>
          </p:nvSpPr>
          <p:spPr>
            <a:xfrm>
              <a:off x="7889674" y="4295877"/>
              <a:ext cx="1154162"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消息的延迟</a:t>
              </a:r>
              <a:endParaRPr lang="zh-CN" altLang="en-US" sz="1600" dirty="0">
                <a:solidFill>
                  <a:schemeClr val="bg1"/>
                </a:solidFill>
                <a:latin typeface="Impact" panose="020B0806030902050204" pitchFamily="34" charset="0"/>
              </a:endParaRPr>
            </a:p>
          </p:txBody>
        </p:sp>
        <p:sp>
          <p:nvSpPr>
            <p:cNvPr id="94" name="文本框 93">
              <a:extLst>
                <a:ext uri="{FF2B5EF4-FFF2-40B4-BE49-F238E27FC236}">
                  <a16:creationId xmlns:a16="http://schemas.microsoft.com/office/drawing/2014/main" id="{53834B88-ACBD-4346-A405-E5E7BF51849C}"/>
                </a:ext>
              </a:extLst>
            </p:cNvPr>
            <p:cNvSpPr txBox="1"/>
            <p:nvPr/>
          </p:nvSpPr>
          <p:spPr>
            <a:xfrm>
              <a:off x="8062757" y="5694335"/>
              <a:ext cx="923330"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消息冗余</a:t>
              </a:r>
              <a:endParaRPr lang="zh-CN" altLang="en-US" sz="1600"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42067FEB-A4A0-4C41-A028-8568586CA4E8}"/>
              </a:ext>
            </a:extLst>
          </p:cNvPr>
          <p:cNvGrpSpPr/>
          <p:nvPr/>
        </p:nvGrpSpPr>
        <p:grpSpPr>
          <a:xfrm>
            <a:off x="923996" y="3672084"/>
            <a:ext cx="4790272" cy="2719961"/>
            <a:chOff x="565056" y="3557787"/>
            <a:chExt cx="5374710" cy="3051810"/>
          </a:xfrm>
        </p:grpSpPr>
        <p:sp>
          <p:nvSpPr>
            <p:cNvPr id="40" name="椭圆 39">
              <a:extLst>
                <a:ext uri="{FF2B5EF4-FFF2-40B4-BE49-F238E27FC236}">
                  <a16:creationId xmlns:a16="http://schemas.microsoft.com/office/drawing/2014/main" id="{9DEF8229-214D-451A-8BE2-B00CA2E7283D}"/>
                </a:ext>
              </a:extLst>
            </p:cNvPr>
            <p:cNvSpPr/>
            <p:nvPr/>
          </p:nvSpPr>
          <p:spPr>
            <a:xfrm>
              <a:off x="565056" y="6396080"/>
              <a:ext cx="5374710" cy="21351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1" name="组合 40">
              <a:extLst>
                <a:ext uri="{FF2B5EF4-FFF2-40B4-BE49-F238E27FC236}">
                  <a16:creationId xmlns:a16="http://schemas.microsoft.com/office/drawing/2014/main" id="{04800252-CC30-40D3-B847-B5127D1BC19D}"/>
                </a:ext>
              </a:extLst>
            </p:cNvPr>
            <p:cNvGrpSpPr/>
            <p:nvPr/>
          </p:nvGrpSpPr>
          <p:grpSpPr>
            <a:xfrm>
              <a:off x="1354986" y="3898635"/>
              <a:ext cx="3751203" cy="2591375"/>
              <a:chOff x="7450867" y="-3686766"/>
              <a:chExt cx="10535201" cy="7277845"/>
            </a:xfrm>
          </p:grpSpPr>
          <p:sp>
            <p:nvSpPr>
              <p:cNvPr id="51" name="Freeform 20">
                <a:extLst>
                  <a:ext uri="{FF2B5EF4-FFF2-40B4-BE49-F238E27FC236}">
                    <a16:creationId xmlns:a16="http://schemas.microsoft.com/office/drawing/2014/main" id="{E2607AB5-6028-46BC-BEFC-B8259EFF6201}"/>
                  </a:ext>
                </a:extLst>
              </p:cNvPr>
              <p:cNvSpPr>
                <a:spLocks/>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2" name="Freeform 43">
                <a:extLst>
                  <a:ext uri="{FF2B5EF4-FFF2-40B4-BE49-F238E27FC236}">
                    <a16:creationId xmlns:a16="http://schemas.microsoft.com/office/drawing/2014/main" id="{404C8A88-C905-40E2-9D46-EAA9E564C266}"/>
                  </a:ext>
                </a:extLst>
              </p:cNvPr>
              <p:cNvSpPr>
                <a:spLocks/>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53" name="组合 52">
                <a:extLst>
                  <a:ext uri="{FF2B5EF4-FFF2-40B4-BE49-F238E27FC236}">
                    <a16:creationId xmlns:a16="http://schemas.microsoft.com/office/drawing/2014/main" id="{4700ED4B-73C3-4690-964A-A7B1B82F9027}"/>
                  </a:ext>
                </a:extLst>
              </p:cNvPr>
              <p:cNvGrpSpPr/>
              <p:nvPr/>
            </p:nvGrpSpPr>
            <p:grpSpPr>
              <a:xfrm>
                <a:off x="7450867" y="-3686766"/>
                <a:ext cx="5184696" cy="5138949"/>
                <a:chOff x="7341882" y="-3124840"/>
                <a:chExt cx="4084161" cy="4048125"/>
              </a:xfrm>
            </p:grpSpPr>
            <p:grpSp>
              <p:nvGrpSpPr>
                <p:cNvPr id="73" name="组合 72">
                  <a:extLst>
                    <a:ext uri="{FF2B5EF4-FFF2-40B4-BE49-F238E27FC236}">
                      <a16:creationId xmlns:a16="http://schemas.microsoft.com/office/drawing/2014/main" id="{5750EAB0-D2C7-41AD-A2E6-04CDAB17A9AC}"/>
                    </a:ext>
                  </a:extLst>
                </p:cNvPr>
                <p:cNvGrpSpPr/>
                <p:nvPr/>
              </p:nvGrpSpPr>
              <p:grpSpPr>
                <a:xfrm>
                  <a:off x="7341882" y="-2637332"/>
                  <a:ext cx="4084161" cy="3537286"/>
                  <a:chOff x="-4233862" y="1119341"/>
                  <a:chExt cx="5216525" cy="4518025"/>
                </a:xfrm>
                <a:solidFill>
                  <a:schemeClr val="accent3">
                    <a:lumMod val="75000"/>
                  </a:schemeClr>
                </a:solidFill>
              </p:grpSpPr>
              <p:sp>
                <p:nvSpPr>
                  <p:cNvPr id="76" name="Freeform 52">
                    <a:extLst>
                      <a:ext uri="{FF2B5EF4-FFF2-40B4-BE49-F238E27FC236}">
                        <a16:creationId xmlns:a16="http://schemas.microsoft.com/office/drawing/2014/main" id="{3DDAE29F-4B3B-4CEE-964C-7EE1F053C0E8}"/>
                      </a:ext>
                    </a:extLst>
                  </p:cNvPr>
                  <p:cNvSpPr>
                    <a:spLocks/>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7" name="Freeform 53">
                    <a:extLst>
                      <a:ext uri="{FF2B5EF4-FFF2-40B4-BE49-F238E27FC236}">
                        <a16:creationId xmlns:a16="http://schemas.microsoft.com/office/drawing/2014/main" id="{FF1F65B1-9BED-4F24-B013-195615607F70}"/>
                      </a:ext>
                    </a:extLst>
                  </p:cNvPr>
                  <p:cNvSpPr>
                    <a:spLocks/>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8" name="Freeform 54">
                    <a:extLst>
                      <a:ext uri="{FF2B5EF4-FFF2-40B4-BE49-F238E27FC236}">
                        <a16:creationId xmlns:a16="http://schemas.microsoft.com/office/drawing/2014/main" id="{5C99A2F9-46FA-4228-AB54-C01D4D0D938E}"/>
                      </a:ext>
                    </a:extLst>
                  </p:cNvPr>
                  <p:cNvSpPr>
                    <a:spLocks/>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dirty="0"/>
                  </a:p>
                </p:txBody>
              </p:sp>
              <p:sp>
                <p:nvSpPr>
                  <p:cNvPr id="79" name="Freeform 55">
                    <a:extLst>
                      <a:ext uri="{FF2B5EF4-FFF2-40B4-BE49-F238E27FC236}">
                        <a16:creationId xmlns:a16="http://schemas.microsoft.com/office/drawing/2014/main" id="{89B50546-4489-4C53-B8F1-46EAB17E880F}"/>
                      </a:ext>
                    </a:extLst>
                  </p:cNvPr>
                  <p:cNvSpPr>
                    <a:spLocks/>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0" name="Freeform 56">
                    <a:extLst>
                      <a:ext uri="{FF2B5EF4-FFF2-40B4-BE49-F238E27FC236}">
                        <a16:creationId xmlns:a16="http://schemas.microsoft.com/office/drawing/2014/main" id="{FC7E63D0-6C10-4427-8982-FD57E68B6984}"/>
                      </a:ext>
                    </a:extLst>
                  </p:cNvPr>
                  <p:cNvSpPr>
                    <a:spLocks/>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74" name="Freeform 47">
                  <a:extLst>
                    <a:ext uri="{FF2B5EF4-FFF2-40B4-BE49-F238E27FC236}">
                      <a16:creationId xmlns:a16="http://schemas.microsoft.com/office/drawing/2014/main" id="{02F34D98-2D1E-4B3E-8578-AECA203AA026}"/>
                    </a:ext>
                  </a:extLst>
                </p:cNvPr>
                <p:cNvSpPr>
                  <a:spLocks/>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dirty="0"/>
                </a:p>
              </p:txBody>
            </p:sp>
            <p:sp>
              <p:nvSpPr>
                <p:cNvPr id="75" name="Freeform 48">
                  <a:extLst>
                    <a:ext uri="{FF2B5EF4-FFF2-40B4-BE49-F238E27FC236}">
                      <a16:creationId xmlns:a16="http://schemas.microsoft.com/office/drawing/2014/main" id="{B561EEAF-240D-43AF-AA58-F65CDD9279DE}"/>
                    </a:ext>
                  </a:extLst>
                </p:cNvPr>
                <p:cNvSpPr>
                  <a:spLocks/>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54" name="Freeform 10">
                <a:extLst>
                  <a:ext uri="{FF2B5EF4-FFF2-40B4-BE49-F238E27FC236}">
                    <a16:creationId xmlns:a16="http://schemas.microsoft.com/office/drawing/2014/main" id="{00DAE498-391F-4451-9412-DB7638E97D01}"/>
                  </a:ext>
                </a:extLst>
              </p:cNvPr>
              <p:cNvSpPr>
                <a:spLocks/>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5" name="Freeform 36">
                <a:extLst>
                  <a:ext uri="{FF2B5EF4-FFF2-40B4-BE49-F238E27FC236}">
                    <a16:creationId xmlns:a16="http://schemas.microsoft.com/office/drawing/2014/main" id="{5278BFE5-0C02-4863-A9D6-ED89166E85BC}"/>
                  </a:ext>
                </a:extLst>
              </p:cNvPr>
              <p:cNvSpPr>
                <a:spLocks/>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6" name="Freeform 31">
                <a:extLst>
                  <a:ext uri="{FF2B5EF4-FFF2-40B4-BE49-F238E27FC236}">
                    <a16:creationId xmlns:a16="http://schemas.microsoft.com/office/drawing/2014/main" id="{76F126C3-411D-4D7D-AF1F-36112E8C44D8}"/>
                  </a:ext>
                </a:extLst>
              </p:cNvPr>
              <p:cNvSpPr>
                <a:spLocks/>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7" name="Freeform 32">
                <a:extLst>
                  <a:ext uri="{FF2B5EF4-FFF2-40B4-BE49-F238E27FC236}">
                    <a16:creationId xmlns:a16="http://schemas.microsoft.com/office/drawing/2014/main" id="{E7D1EBA9-028F-4C45-9ACD-9398957348A7}"/>
                  </a:ext>
                </a:extLst>
              </p:cNvPr>
              <p:cNvSpPr>
                <a:spLocks/>
              </p:cNvSpPr>
              <p:nvPr/>
            </p:nvSpPr>
            <p:spPr bwMode="auto">
              <a:xfrm>
                <a:off x="11324365"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8" name="Freeform 37">
                <a:extLst>
                  <a:ext uri="{FF2B5EF4-FFF2-40B4-BE49-F238E27FC236}">
                    <a16:creationId xmlns:a16="http://schemas.microsoft.com/office/drawing/2014/main" id="{C0D67CAE-9727-4FD1-853D-32ADB41B7578}"/>
                  </a:ext>
                </a:extLst>
              </p:cNvPr>
              <p:cNvSpPr>
                <a:spLocks/>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9" name="Freeform 38">
                <a:extLst>
                  <a:ext uri="{FF2B5EF4-FFF2-40B4-BE49-F238E27FC236}">
                    <a16:creationId xmlns:a16="http://schemas.microsoft.com/office/drawing/2014/main" id="{A9B6F2C2-CA42-4882-A9DF-E289EF38001C}"/>
                  </a:ext>
                </a:extLst>
              </p:cNvPr>
              <p:cNvSpPr>
                <a:spLocks/>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0" name="Freeform 39">
                <a:extLst>
                  <a:ext uri="{FF2B5EF4-FFF2-40B4-BE49-F238E27FC236}">
                    <a16:creationId xmlns:a16="http://schemas.microsoft.com/office/drawing/2014/main" id="{BF9EF23F-D4A7-45D1-B98B-D590F905B4D4}"/>
                  </a:ext>
                </a:extLst>
              </p:cNvPr>
              <p:cNvSpPr>
                <a:spLocks/>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1" name="Freeform 21">
                <a:extLst>
                  <a:ext uri="{FF2B5EF4-FFF2-40B4-BE49-F238E27FC236}">
                    <a16:creationId xmlns:a16="http://schemas.microsoft.com/office/drawing/2014/main" id="{F54759D7-EAF2-410E-9693-98AAF9D23D6E}"/>
                  </a:ext>
                </a:extLst>
              </p:cNvPr>
              <p:cNvSpPr>
                <a:spLocks/>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2" name="Freeform 22">
                <a:extLst>
                  <a:ext uri="{FF2B5EF4-FFF2-40B4-BE49-F238E27FC236}">
                    <a16:creationId xmlns:a16="http://schemas.microsoft.com/office/drawing/2014/main" id="{29DBC745-43B6-4755-A9BE-78C562660F67}"/>
                  </a:ext>
                </a:extLst>
              </p:cNvPr>
              <p:cNvSpPr>
                <a:spLocks/>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3" name="Freeform 23">
                <a:extLst>
                  <a:ext uri="{FF2B5EF4-FFF2-40B4-BE49-F238E27FC236}">
                    <a16:creationId xmlns:a16="http://schemas.microsoft.com/office/drawing/2014/main" id="{282D8F3D-FD1A-472B-A620-5B0473120D98}"/>
                  </a:ext>
                </a:extLst>
              </p:cNvPr>
              <p:cNvSpPr>
                <a:spLocks/>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4" name="Freeform 24">
                <a:extLst>
                  <a:ext uri="{FF2B5EF4-FFF2-40B4-BE49-F238E27FC236}">
                    <a16:creationId xmlns:a16="http://schemas.microsoft.com/office/drawing/2014/main" id="{5D3932C9-8C3C-4824-960E-A5CE949446B6}"/>
                  </a:ext>
                </a:extLst>
              </p:cNvPr>
              <p:cNvSpPr>
                <a:spLocks/>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5" name="Freeform 25">
                <a:extLst>
                  <a:ext uri="{FF2B5EF4-FFF2-40B4-BE49-F238E27FC236}">
                    <a16:creationId xmlns:a16="http://schemas.microsoft.com/office/drawing/2014/main" id="{EB881F76-FE0E-48CA-B781-109B40C7E2BE}"/>
                  </a:ext>
                </a:extLst>
              </p:cNvPr>
              <p:cNvSpPr>
                <a:spLocks/>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6" name="Freeform 26">
                <a:extLst>
                  <a:ext uri="{FF2B5EF4-FFF2-40B4-BE49-F238E27FC236}">
                    <a16:creationId xmlns:a16="http://schemas.microsoft.com/office/drawing/2014/main" id="{1E046C81-CD6D-42FC-A246-C7F498850CED}"/>
                  </a:ext>
                </a:extLst>
              </p:cNvPr>
              <p:cNvSpPr>
                <a:spLocks/>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7" name="Freeform 27">
                <a:extLst>
                  <a:ext uri="{FF2B5EF4-FFF2-40B4-BE49-F238E27FC236}">
                    <a16:creationId xmlns:a16="http://schemas.microsoft.com/office/drawing/2014/main" id="{2B04D3A0-94F5-4B93-B6A1-361B8FAD0AA3}"/>
                  </a:ext>
                </a:extLst>
              </p:cNvPr>
              <p:cNvSpPr>
                <a:spLocks/>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8" name="Freeform 11">
                <a:extLst>
                  <a:ext uri="{FF2B5EF4-FFF2-40B4-BE49-F238E27FC236}">
                    <a16:creationId xmlns:a16="http://schemas.microsoft.com/office/drawing/2014/main" id="{D2DA841B-966A-4070-A1AF-AF9BE7797018}"/>
                  </a:ext>
                </a:extLst>
              </p:cNvPr>
              <p:cNvSpPr>
                <a:spLocks/>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9" name="Freeform 5">
                <a:extLst>
                  <a:ext uri="{FF2B5EF4-FFF2-40B4-BE49-F238E27FC236}">
                    <a16:creationId xmlns:a16="http://schemas.microsoft.com/office/drawing/2014/main" id="{995F517E-3206-421C-AB87-1188FB46BAC7}"/>
                  </a:ext>
                </a:extLst>
              </p:cNvPr>
              <p:cNvSpPr>
                <a:spLocks/>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0" name="Freeform 6">
                <a:extLst>
                  <a:ext uri="{FF2B5EF4-FFF2-40B4-BE49-F238E27FC236}">
                    <a16:creationId xmlns:a16="http://schemas.microsoft.com/office/drawing/2014/main" id="{F8952D0E-4421-48AA-9B22-B39562DFC257}"/>
                  </a:ext>
                </a:extLst>
              </p:cNvPr>
              <p:cNvSpPr>
                <a:spLocks/>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1" name="Freeform 15">
                <a:extLst>
                  <a:ext uri="{FF2B5EF4-FFF2-40B4-BE49-F238E27FC236}">
                    <a16:creationId xmlns:a16="http://schemas.microsoft.com/office/drawing/2014/main" id="{1CB290D4-A1D4-4779-9E3C-E4B44658F7BD}"/>
                  </a:ext>
                </a:extLst>
              </p:cNvPr>
              <p:cNvSpPr>
                <a:spLocks/>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2" name="Freeform 16">
                <a:extLst>
                  <a:ext uri="{FF2B5EF4-FFF2-40B4-BE49-F238E27FC236}">
                    <a16:creationId xmlns:a16="http://schemas.microsoft.com/office/drawing/2014/main" id="{8A1DB20A-0194-4856-8C3E-A0BCF654F1FF}"/>
                  </a:ext>
                </a:extLst>
              </p:cNvPr>
              <p:cNvSpPr>
                <a:spLocks/>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42" name="Freeform 52">
              <a:extLst>
                <a:ext uri="{FF2B5EF4-FFF2-40B4-BE49-F238E27FC236}">
                  <a16:creationId xmlns:a16="http://schemas.microsoft.com/office/drawing/2014/main" id="{0C14E48A-6BB8-4B08-9FBD-1BFCD50386BC}"/>
                </a:ext>
              </a:extLst>
            </p:cNvPr>
            <p:cNvSpPr>
              <a:spLocks/>
            </p:cNvSpPr>
            <p:nvPr/>
          </p:nvSpPr>
          <p:spPr bwMode="auto">
            <a:xfrm>
              <a:off x="2598627" y="3557787"/>
              <a:ext cx="1273994" cy="2526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3" name="Freeform 41">
              <a:extLst>
                <a:ext uri="{FF2B5EF4-FFF2-40B4-BE49-F238E27FC236}">
                  <a16:creationId xmlns:a16="http://schemas.microsoft.com/office/drawing/2014/main" id="{1DA99CCA-38A0-41A4-9FE4-30635ECB6453}"/>
                </a:ext>
              </a:extLst>
            </p:cNvPr>
            <p:cNvSpPr>
              <a:spLocks/>
            </p:cNvSpPr>
            <p:nvPr/>
          </p:nvSpPr>
          <p:spPr bwMode="auto">
            <a:xfrm>
              <a:off x="2623045"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4" name="Freeform 42">
              <a:extLst>
                <a:ext uri="{FF2B5EF4-FFF2-40B4-BE49-F238E27FC236}">
                  <a16:creationId xmlns:a16="http://schemas.microsoft.com/office/drawing/2014/main" id="{C12D81B5-0479-4DB7-AA98-CA36186AA0DB}"/>
                </a:ext>
              </a:extLst>
            </p:cNvPr>
            <p:cNvSpPr>
              <a:spLocks/>
            </p:cNvSpPr>
            <p:nvPr/>
          </p:nvSpPr>
          <p:spPr bwMode="auto">
            <a:xfrm>
              <a:off x="2728504"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5" name="Freeform 43">
              <a:extLst>
                <a:ext uri="{FF2B5EF4-FFF2-40B4-BE49-F238E27FC236}">
                  <a16:creationId xmlns:a16="http://schemas.microsoft.com/office/drawing/2014/main" id="{7CD7598A-8214-49D9-B9DC-43E25C2BE0E8}"/>
                </a:ext>
              </a:extLst>
            </p:cNvPr>
            <p:cNvSpPr>
              <a:spLocks/>
            </p:cNvSpPr>
            <p:nvPr/>
          </p:nvSpPr>
          <p:spPr bwMode="auto">
            <a:xfrm>
              <a:off x="3608974"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6" name="Freeform 44">
              <a:extLst>
                <a:ext uri="{FF2B5EF4-FFF2-40B4-BE49-F238E27FC236}">
                  <a16:creationId xmlns:a16="http://schemas.microsoft.com/office/drawing/2014/main" id="{4E7236C8-F967-4741-A8E9-25059A93B859}"/>
                </a:ext>
              </a:extLst>
            </p:cNvPr>
            <p:cNvSpPr>
              <a:spLocks/>
            </p:cNvSpPr>
            <p:nvPr/>
          </p:nvSpPr>
          <p:spPr bwMode="auto">
            <a:xfrm>
              <a:off x="3714433"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7" name="Freeform 45">
              <a:extLst>
                <a:ext uri="{FF2B5EF4-FFF2-40B4-BE49-F238E27FC236}">
                  <a16:creationId xmlns:a16="http://schemas.microsoft.com/office/drawing/2014/main" id="{666CD72F-EECD-468A-A4EF-D64426EF2937}"/>
                </a:ext>
              </a:extLst>
            </p:cNvPr>
            <p:cNvSpPr>
              <a:spLocks/>
            </p:cNvSpPr>
            <p:nvPr/>
          </p:nvSpPr>
          <p:spPr bwMode="auto">
            <a:xfrm>
              <a:off x="2102830" y="3842013"/>
              <a:ext cx="319207" cy="94134"/>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8" name="Freeform 46">
              <a:extLst>
                <a:ext uri="{FF2B5EF4-FFF2-40B4-BE49-F238E27FC236}">
                  <a16:creationId xmlns:a16="http://schemas.microsoft.com/office/drawing/2014/main" id="{EA9248DE-9386-4D61-80EE-CC7477F126A9}"/>
                </a:ext>
              </a:extLst>
            </p:cNvPr>
            <p:cNvSpPr>
              <a:spLocks/>
            </p:cNvSpPr>
            <p:nvPr/>
          </p:nvSpPr>
          <p:spPr bwMode="auto">
            <a:xfrm>
              <a:off x="2102830" y="3849800"/>
              <a:ext cx="319207" cy="8634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9" name="Freeform 47">
              <a:extLst>
                <a:ext uri="{FF2B5EF4-FFF2-40B4-BE49-F238E27FC236}">
                  <a16:creationId xmlns:a16="http://schemas.microsoft.com/office/drawing/2014/main" id="{D7340071-B258-47E5-A66A-0A08D8A9C6E0}"/>
                </a:ext>
              </a:extLst>
            </p:cNvPr>
            <p:cNvSpPr>
              <a:spLocks/>
            </p:cNvSpPr>
            <p:nvPr/>
          </p:nvSpPr>
          <p:spPr bwMode="auto">
            <a:xfrm>
              <a:off x="4068320" y="3842013"/>
              <a:ext cx="319914" cy="94134"/>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0" name="Freeform 48">
              <a:extLst>
                <a:ext uri="{FF2B5EF4-FFF2-40B4-BE49-F238E27FC236}">
                  <a16:creationId xmlns:a16="http://schemas.microsoft.com/office/drawing/2014/main" id="{C9D11C63-5870-4056-B240-45CC03881A3B}"/>
                </a:ext>
              </a:extLst>
            </p:cNvPr>
            <p:cNvSpPr>
              <a:spLocks/>
            </p:cNvSpPr>
            <p:nvPr/>
          </p:nvSpPr>
          <p:spPr bwMode="auto">
            <a:xfrm>
              <a:off x="4068320" y="3849800"/>
              <a:ext cx="319914" cy="8634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7" name="文本框 106">
              <a:extLst>
                <a:ext uri="{FF2B5EF4-FFF2-40B4-BE49-F238E27FC236}">
                  <a16:creationId xmlns:a16="http://schemas.microsoft.com/office/drawing/2014/main" id="{7B1EEAB2-76A1-49E0-8A48-F78E6BC71EFE}"/>
                </a:ext>
              </a:extLst>
            </p:cNvPr>
            <p:cNvSpPr txBox="1"/>
            <p:nvPr/>
          </p:nvSpPr>
          <p:spPr>
            <a:xfrm>
              <a:off x="3576584" y="4102244"/>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去中心化</a:t>
              </a:r>
            </a:p>
          </p:txBody>
        </p:sp>
        <p:sp>
          <p:nvSpPr>
            <p:cNvPr id="108" name="文本框 107">
              <a:extLst>
                <a:ext uri="{FF2B5EF4-FFF2-40B4-BE49-F238E27FC236}">
                  <a16:creationId xmlns:a16="http://schemas.microsoft.com/office/drawing/2014/main" id="{99EF8B26-3FC0-4071-BBFF-72996288EA22}"/>
                </a:ext>
              </a:extLst>
            </p:cNvPr>
            <p:cNvSpPr txBox="1"/>
            <p:nvPr/>
          </p:nvSpPr>
          <p:spPr>
            <a:xfrm>
              <a:off x="1411876" y="4354804"/>
              <a:ext cx="1182746" cy="379859"/>
            </a:xfrm>
            <a:prstGeom prst="rect">
              <a:avLst/>
            </a:prstGeom>
            <a:noFill/>
          </p:spPr>
          <p:txBody>
            <a:bodyPr wrap="square">
              <a:spAutoFit/>
            </a:bodyPr>
            <a:lstStyle/>
            <a:p>
              <a:pPr algn="ctr"/>
              <a:r>
                <a:rPr lang="zh-CN" altLang="en-US" sz="1600" b="1" i="0" dirty="0">
                  <a:solidFill>
                    <a:schemeClr val="bg1"/>
                  </a:solidFill>
                  <a:effectLst/>
                  <a:latin typeface="微软雅黑" panose="020B0503020204020204" pitchFamily="34" charset="-122"/>
                  <a:ea typeface="微软雅黑" panose="020B0503020204020204" pitchFamily="34" charset="-122"/>
                </a:rPr>
                <a:t>扩展性</a:t>
              </a:r>
              <a:endParaRPr lang="zh-CN" altLang="en-US" sz="1600" dirty="0">
                <a:solidFill>
                  <a:schemeClr val="bg1"/>
                </a:solidFill>
              </a:endParaRPr>
            </a:p>
          </p:txBody>
        </p:sp>
        <p:sp>
          <p:nvSpPr>
            <p:cNvPr id="109" name="文本框 108">
              <a:extLst>
                <a:ext uri="{FF2B5EF4-FFF2-40B4-BE49-F238E27FC236}">
                  <a16:creationId xmlns:a16="http://schemas.microsoft.com/office/drawing/2014/main" id="{612C80AA-98DF-45FE-A27E-D920E8786A41}"/>
                </a:ext>
              </a:extLst>
            </p:cNvPr>
            <p:cNvSpPr txBox="1"/>
            <p:nvPr/>
          </p:nvSpPr>
          <p:spPr>
            <a:xfrm>
              <a:off x="1550869" y="5912400"/>
              <a:ext cx="1386225"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一致性收敛</a:t>
              </a:r>
            </a:p>
          </p:txBody>
        </p:sp>
        <p:sp>
          <p:nvSpPr>
            <p:cNvPr id="110" name="文本框 109">
              <a:extLst>
                <a:ext uri="{FF2B5EF4-FFF2-40B4-BE49-F238E27FC236}">
                  <a16:creationId xmlns:a16="http://schemas.microsoft.com/office/drawing/2014/main" id="{E4CEE9E6-9503-4749-8873-A2F35BC52701}"/>
                </a:ext>
              </a:extLst>
            </p:cNvPr>
            <p:cNvSpPr txBox="1"/>
            <p:nvPr/>
          </p:nvSpPr>
          <p:spPr>
            <a:xfrm>
              <a:off x="3820040" y="5700329"/>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容错</a:t>
              </a:r>
            </a:p>
          </p:txBody>
        </p:sp>
      </p:grpSp>
      <p:sp>
        <p:nvSpPr>
          <p:cNvPr id="140" name="矩形 139">
            <a:extLst>
              <a:ext uri="{FF2B5EF4-FFF2-40B4-BE49-F238E27FC236}">
                <a16:creationId xmlns:a16="http://schemas.microsoft.com/office/drawing/2014/main" id="{C5C09B80-3663-4065-922C-04AABB75A179}"/>
              </a:ext>
            </a:extLst>
          </p:cNvPr>
          <p:cNvSpPr/>
          <p:nvPr/>
        </p:nvSpPr>
        <p:spPr>
          <a:xfrm>
            <a:off x="1971396" y="2857017"/>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的优点</a:t>
            </a:r>
          </a:p>
        </p:txBody>
      </p:sp>
      <p:sp>
        <p:nvSpPr>
          <p:cNvPr id="142" name="矩形 141">
            <a:extLst>
              <a:ext uri="{FF2B5EF4-FFF2-40B4-BE49-F238E27FC236}">
                <a16:creationId xmlns:a16="http://schemas.microsoft.com/office/drawing/2014/main" id="{07FBD777-4C81-4794-8CE5-0E2E61611571}"/>
              </a:ext>
            </a:extLst>
          </p:cNvPr>
          <p:cNvSpPr/>
          <p:nvPr/>
        </p:nvSpPr>
        <p:spPr>
          <a:xfrm>
            <a:off x="7171359" y="2891365"/>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的缺点</a:t>
            </a:r>
          </a:p>
        </p:txBody>
      </p:sp>
    </p:spTree>
    <p:extLst>
      <p:ext uri="{BB962C8B-B14F-4D97-AF65-F5344CB8AC3E}">
        <p14:creationId xmlns:p14="http://schemas.microsoft.com/office/powerpoint/2010/main" val="15931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743969"/>
            <a:ext cx="6435072" cy="4300773"/>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5930359" y="2052608"/>
            <a:ext cx="5598924" cy="3046988"/>
          </a:xfrm>
          <a:prstGeom prst="rect">
            <a:avLst/>
          </a:prstGeom>
          <a:noFill/>
        </p:spPr>
        <p:txBody>
          <a:bodyPr wrap="square">
            <a:spAutoFit/>
          </a:bodyPr>
          <a:lstStyle/>
          <a:p>
            <a:pPr algn="l"/>
            <a:r>
              <a:rPr lang="en-US" altLang="zh-CN" sz="2400" dirty="0">
                <a:solidFill>
                  <a:schemeClr val="bg1">
                    <a:lumMod val="50000"/>
                  </a:schemeClr>
                </a:solidFill>
                <a:latin typeface="Open Sans" panose="020B0606030504020204" pitchFamily="34" charset="0"/>
              </a:rPr>
              <a:t>Gossip </a:t>
            </a:r>
            <a:r>
              <a:rPr lang="zh-CN" altLang="en-US" sz="2400" dirty="0">
                <a:solidFill>
                  <a:schemeClr val="bg1">
                    <a:lumMod val="50000"/>
                  </a:schemeClr>
                </a:solidFill>
                <a:latin typeface="Open Sans" panose="020B0606030504020204" pitchFamily="34" charset="0"/>
              </a:rPr>
              <a:t>过程是</a:t>
            </a:r>
            <a:r>
              <a:rPr lang="zh-CN" altLang="en-US" sz="2400" b="1" dirty="0">
                <a:solidFill>
                  <a:srgbClr val="788BA9"/>
                </a:solidFill>
                <a:latin typeface="Open Sans" panose="020B0606030504020204" pitchFamily="34" charset="0"/>
              </a:rPr>
              <a:t>异步</a:t>
            </a:r>
            <a:r>
              <a:rPr lang="zh-CN" altLang="en-US" sz="2400" dirty="0">
                <a:solidFill>
                  <a:schemeClr val="bg1">
                    <a:lumMod val="50000"/>
                  </a:schemeClr>
                </a:solidFill>
                <a:latin typeface="Open Sans" panose="020B0606030504020204" pitchFamily="34" charset="0"/>
              </a:rPr>
              <a:t>的。</a:t>
            </a:r>
            <a:endParaRPr lang="en-US" altLang="zh-CN" sz="2400" dirty="0">
              <a:solidFill>
                <a:schemeClr val="bg1">
                  <a:lumMod val="50000"/>
                </a:schemeClr>
              </a:solidFill>
              <a:latin typeface="Open Sans" panose="020B0606030504020204" pitchFamily="34" charset="0"/>
            </a:endParaRPr>
          </a:p>
          <a:p>
            <a:pPr algn="l"/>
            <a:r>
              <a:rPr lang="en-US" altLang="zh-CN" sz="2400" dirty="0" err="1">
                <a:solidFill>
                  <a:schemeClr val="bg1">
                    <a:lumMod val="50000"/>
                  </a:schemeClr>
                </a:solidFill>
                <a:latin typeface="Open Sans" panose="020B0606030504020204" pitchFamily="34" charset="0"/>
              </a:rPr>
              <a:t>Goosip</a:t>
            </a:r>
            <a:r>
              <a:rPr lang="en-US" altLang="zh-CN" sz="2400" dirty="0">
                <a:solidFill>
                  <a:schemeClr val="bg1">
                    <a:lumMod val="50000"/>
                  </a:schemeClr>
                </a:solidFill>
                <a:latin typeface="Open Sans" panose="020B0606030504020204" pitchFamily="34" charset="0"/>
              </a:rPr>
              <a:t> </a:t>
            </a:r>
            <a:r>
              <a:rPr lang="zh-CN" altLang="en-US" sz="2400" dirty="0">
                <a:solidFill>
                  <a:schemeClr val="bg1">
                    <a:lumMod val="50000"/>
                  </a:schemeClr>
                </a:solidFill>
                <a:latin typeface="Open Sans" panose="020B0606030504020204" pitchFamily="34" charset="0"/>
              </a:rPr>
              <a:t>协议的信息传播和扩散通常需要由种子节点发起。整个传播过程可能需要一定的时间。</a:t>
            </a:r>
            <a:endParaRPr lang="en-US" altLang="zh-CN" sz="2400" dirty="0">
              <a:solidFill>
                <a:schemeClr val="bg1">
                  <a:lumMod val="50000"/>
                </a:schemeClr>
              </a:solidFill>
              <a:latin typeface="Open Sans" panose="020B0606030504020204" pitchFamily="34" charset="0"/>
            </a:endParaRPr>
          </a:p>
          <a:p>
            <a:pPr algn="l"/>
            <a:r>
              <a:rPr lang="zh-CN" altLang="en-US" sz="2400" dirty="0">
                <a:solidFill>
                  <a:schemeClr val="bg1">
                    <a:lumMod val="50000"/>
                  </a:schemeClr>
                </a:solidFill>
                <a:latin typeface="Open Sans" panose="020B0606030504020204" pitchFamily="34" charset="0"/>
              </a:rPr>
              <a:t>由于不能保证某个时刻所有节点都收到消息，但是理论上最终所有节点都会收到消息，因此它是一个</a:t>
            </a:r>
            <a:r>
              <a:rPr lang="zh-CN" altLang="en-US" sz="2400" b="1" dirty="0">
                <a:solidFill>
                  <a:srgbClr val="788BA9"/>
                </a:solidFill>
                <a:latin typeface="Open Sans" panose="020B0606030504020204" pitchFamily="34" charset="0"/>
              </a:rPr>
              <a:t>最终一致性协议（</a:t>
            </a:r>
            <a:r>
              <a:rPr lang="en-US" altLang="zh-CN" sz="2400" b="1" dirty="0">
                <a:solidFill>
                  <a:srgbClr val="788BA9"/>
                </a:solidFill>
                <a:latin typeface="Open Sans" panose="020B0606030504020204" pitchFamily="34" charset="0"/>
              </a:rPr>
              <a:t>BASE</a:t>
            </a:r>
            <a:r>
              <a:rPr lang="zh-CN" altLang="en-US" sz="2400" b="1" dirty="0">
                <a:solidFill>
                  <a:srgbClr val="788BA9"/>
                </a:solidFill>
                <a:latin typeface="Open Sans" panose="020B0606030504020204" pitchFamily="34" charset="0"/>
              </a:rPr>
              <a:t>）</a:t>
            </a:r>
            <a:r>
              <a:rPr lang="zh-CN" altLang="en-US" sz="2400" dirty="0">
                <a:solidFill>
                  <a:schemeClr val="bg1">
                    <a:lumMod val="50000"/>
                  </a:schemeClr>
                </a:solidFill>
                <a:latin typeface="Open Sans" panose="020B0606030504020204" pitchFamily="34" charset="0"/>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类型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111" name="文本框 110">
            <a:extLst>
              <a:ext uri="{FF2B5EF4-FFF2-40B4-BE49-F238E27FC236}">
                <a16:creationId xmlns:a16="http://schemas.microsoft.com/office/drawing/2014/main" id="{33FF1F90-7C9A-46E9-8D39-C72060A1713B}"/>
              </a:ext>
            </a:extLst>
          </p:cNvPr>
          <p:cNvSpPr txBox="1"/>
          <p:nvPr/>
        </p:nvSpPr>
        <p:spPr>
          <a:xfrm>
            <a:off x="1183417" y="1277250"/>
            <a:ext cx="8510270" cy="3273717"/>
          </a:xfrm>
          <a:prstGeom prst="rect">
            <a:avLst/>
          </a:prstGeom>
          <a:noFill/>
        </p:spPr>
        <p:txBody>
          <a:bodyPr wrap="square">
            <a:spAutoFit/>
          </a:bodyPr>
          <a:lstStyle/>
          <a:p>
            <a:pPr algn="l">
              <a:lnSpc>
                <a:spcPct val="150000"/>
              </a:lnSpc>
            </a:pPr>
            <a:r>
              <a:rPr lang="en-US" altLang="zh-CN" sz="2000" dirty="0">
                <a:solidFill>
                  <a:schemeClr val="bg1">
                    <a:lumMod val="50000"/>
                  </a:schemeClr>
                </a:solidFill>
                <a:latin typeface="Open Sans" panose="020B0606030504020204" pitchFamily="34" charset="0"/>
              </a:rPr>
              <a:t>Gossip </a:t>
            </a:r>
            <a:r>
              <a:rPr lang="zh-CN" altLang="en-US" sz="2000" dirty="0">
                <a:solidFill>
                  <a:schemeClr val="bg1">
                    <a:lumMod val="50000"/>
                  </a:schemeClr>
                </a:solidFill>
                <a:latin typeface="Open Sans" panose="020B0606030504020204" pitchFamily="34" charset="0"/>
              </a:rPr>
              <a:t>有两种类型</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Anti-Entropy(</a:t>
            </a:r>
            <a:r>
              <a:rPr lang="zh-CN" altLang="en-US" sz="2000" b="1" dirty="0">
                <a:solidFill>
                  <a:srgbClr val="788BA9"/>
                </a:solidFill>
                <a:latin typeface="Open Sans" panose="020B0606030504020204" pitchFamily="34" charset="0"/>
              </a:rPr>
              <a:t>反熵</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：以固定的概率传播所有的数据。</a:t>
            </a:r>
            <a:r>
              <a:rPr lang="en-US" altLang="zh-CN" sz="2000" dirty="0">
                <a:solidFill>
                  <a:schemeClr val="bg1">
                    <a:lumMod val="50000"/>
                  </a:schemeClr>
                </a:solidFill>
                <a:latin typeface="Open Sans" panose="020B0606030504020204" pitchFamily="34" charset="0"/>
              </a:rPr>
              <a:t>Anti-Entropy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 model</a:t>
            </a:r>
            <a:r>
              <a:rPr lang="zh-CN" altLang="en-US" sz="2000" dirty="0">
                <a:solidFill>
                  <a:schemeClr val="bg1">
                    <a:lumMod val="50000"/>
                  </a:schemeClr>
                </a:solidFill>
                <a:latin typeface="Open Sans" panose="020B0606030504020204" pitchFamily="34" charset="0"/>
              </a:rPr>
              <a:t>，节点只有两种状态，</a:t>
            </a:r>
            <a:r>
              <a:rPr lang="en-US" altLang="zh-CN" sz="2000" dirty="0" err="1">
                <a:solidFill>
                  <a:schemeClr val="bg1">
                    <a:lumMod val="50000"/>
                  </a:schemeClr>
                </a:solidFill>
                <a:latin typeface="Open Sans" panose="020B0606030504020204" pitchFamily="34" charset="0"/>
              </a:rPr>
              <a:t>Suspective</a:t>
            </a:r>
            <a:r>
              <a:rPr lang="en-US" altLang="zh-CN" sz="2000" dirty="0">
                <a:solidFill>
                  <a:schemeClr val="bg1">
                    <a:lumMod val="50000"/>
                  </a:schemeClr>
                </a:solidFill>
                <a:latin typeface="Open Sans" panose="020B0606030504020204" pitchFamily="34" charset="0"/>
              </a:rPr>
              <a:t>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Infective</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simple epidemics</a:t>
            </a:r>
            <a:r>
              <a:rPr lang="zh-CN" altLang="en-US" sz="2000" dirty="0">
                <a:solidFill>
                  <a:schemeClr val="bg1">
                    <a:lumMod val="50000"/>
                  </a:schemeClr>
                </a:solidFill>
                <a:latin typeface="Open Sans" panose="020B0606030504020204" pitchFamily="34" charset="0"/>
              </a:rPr>
              <a:t>。</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Rumor-Mongering(</a:t>
            </a:r>
            <a:r>
              <a:rPr lang="zh-CN" altLang="en-US" sz="2000" b="1" dirty="0">
                <a:solidFill>
                  <a:srgbClr val="788BA9"/>
                </a:solidFill>
                <a:latin typeface="Open Sans" panose="020B0606030504020204" pitchFamily="34" charset="0"/>
              </a:rPr>
              <a:t>谣言传播</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：仅传播新到达的数据。</a:t>
            </a:r>
            <a:r>
              <a:rPr lang="en-US" altLang="zh-CN" sz="2000" dirty="0">
                <a:solidFill>
                  <a:schemeClr val="bg1">
                    <a:lumMod val="50000"/>
                  </a:schemeClr>
                </a:solidFill>
                <a:latin typeface="Open Sans" panose="020B0606030504020204" pitchFamily="34" charset="0"/>
              </a:rPr>
              <a:t>Rumor-Mongering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SIR model</a:t>
            </a:r>
            <a:r>
              <a:rPr lang="zh-CN" altLang="en-US" sz="2000" dirty="0">
                <a:solidFill>
                  <a:schemeClr val="bg1">
                    <a:lumMod val="50000"/>
                  </a:schemeClr>
                </a:solidFill>
                <a:latin typeface="Open Sans" panose="020B0606030504020204" pitchFamily="34" charset="0"/>
              </a:rPr>
              <a:t>，节点有三种状态，</a:t>
            </a:r>
            <a:r>
              <a:rPr lang="en-US" altLang="zh-CN" sz="2000" dirty="0" err="1">
                <a:solidFill>
                  <a:schemeClr val="bg1">
                    <a:lumMod val="50000"/>
                  </a:schemeClr>
                </a:solidFill>
                <a:latin typeface="Open Sans" panose="020B0606030504020204" pitchFamily="34" charset="0"/>
              </a:rPr>
              <a:t>Suspective</a:t>
            </a:r>
            <a:r>
              <a:rPr lang="zh-CN" altLang="en-US" sz="2000" dirty="0">
                <a:solidFill>
                  <a:schemeClr val="bg1">
                    <a:lumMod val="50000"/>
                  </a:schemeClr>
                </a:solidFill>
                <a:latin typeface="Open Sans" panose="020B0606030504020204" pitchFamily="34" charset="0"/>
              </a:rPr>
              <a:t>，</a:t>
            </a:r>
            <a:r>
              <a:rPr lang="en-US" altLang="zh-CN" sz="2000" dirty="0">
                <a:solidFill>
                  <a:schemeClr val="bg1">
                    <a:lumMod val="50000"/>
                  </a:schemeClr>
                </a:solidFill>
                <a:latin typeface="Open Sans" panose="020B0606030504020204" pitchFamily="34" charset="0"/>
              </a:rPr>
              <a:t>Infective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Removed</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complex epidemics</a:t>
            </a:r>
            <a:r>
              <a:rPr lang="zh-CN" altLang="en-US" sz="2000" dirty="0">
                <a:solidFill>
                  <a:schemeClr val="bg1">
                    <a:lumMod val="50000"/>
                  </a:schemeClr>
                </a:solidFill>
                <a:latin typeface="Open Sans" panose="020B0606030504020204" pitchFamily="34" charset="0"/>
              </a:rPr>
              <a:t>。 </a:t>
            </a:r>
          </a:p>
        </p:txBody>
      </p:sp>
      <p:sp>
        <p:nvSpPr>
          <p:cNvPr id="10" name="文本框 9">
            <a:extLst>
              <a:ext uri="{FF2B5EF4-FFF2-40B4-BE49-F238E27FC236}">
                <a16:creationId xmlns:a16="http://schemas.microsoft.com/office/drawing/2014/main" id="{466588AE-8269-4101-A7C2-C9F71C03DE6B}"/>
              </a:ext>
            </a:extLst>
          </p:cNvPr>
          <p:cNvSpPr txBox="1"/>
          <p:nvPr/>
        </p:nvSpPr>
        <p:spPr>
          <a:xfrm>
            <a:off x="1183417" y="4753715"/>
            <a:ext cx="7178040" cy="1889813"/>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Open Sans" panose="020B0606030504020204" pitchFamily="34" charset="0"/>
              </a:rPr>
              <a:t>Gossip 协议有三种通信方式</a:t>
            </a:r>
            <a:endParaRPr lang="en-US" altLang="zh-CN" sz="2000" dirty="0">
              <a:solidFill>
                <a:schemeClr val="bg1">
                  <a:lumMod val="50000"/>
                </a:schemeClr>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Pull</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Push/Pull</a:t>
            </a:r>
          </a:p>
        </p:txBody>
      </p:sp>
    </p:spTree>
    <p:extLst>
      <p:ext uri="{BB962C8B-B14F-4D97-AF65-F5344CB8AC3E}">
        <p14:creationId xmlns:p14="http://schemas.microsoft.com/office/powerpoint/2010/main" val="273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grpSp>
        <p:nvGrpSpPr>
          <p:cNvPr id="48" name="组合 47">
            <a:extLst>
              <a:ext uri="{FF2B5EF4-FFF2-40B4-BE49-F238E27FC236}">
                <a16:creationId xmlns:a16="http://schemas.microsoft.com/office/drawing/2014/main" id="{083D6F7D-2061-4186-9620-1040E510BCEE}"/>
              </a:ext>
            </a:extLst>
          </p:cNvPr>
          <p:cNvGrpSpPr/>
          <p:nvPr/>
        </p:nvGrpSpPr>
        <p:grpSpPr>
          <a:xfrm>
            <a:off x="4475754" y="1076088"/>
            <a:ext cx="3037104" cy="2851413"/>
            <a:chOff x="6734" y="3355"/>
            <a:chExt cx="5732" cy="5381"/>
          </a:xfrm>
        </p:grpSpPr>
        <p:sp>
          <p:nvSpPr>
            <p:cNvPr id="57" name="Rounded Rectangle 6">
              <a:extLst>
                <a:ext uri="{FF2B5EF4-FFF2-40B4-BE49-F238E27FC236}">
                  <a16:creationId xmlns:a16="http://schemas.microsoft.com/office/drawing/2014/main" id="{4508CB88-0598-4E71-8299-946D8B2974F0}"/>
                </a:ext>
              </a:extLst>
            </p:cNvPr>
            <p:cNvSpPr/>
            <p:nvPr/>
          </p:nvSpPr>
          <p:spPr>
            <a:xfrm>
              <a:off x="6734" y="3355"/>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mj-ea"/>
                  <a:ea typeface="+mj-ea"/>
                  <a:cs typeface="Open Sans" pitchFamily="34" charset="0"/>
                </a:rPr>
                <a:t>拜</a:t>
              </a:r>
              <a:endParaRPr lang="en-US" sz="2400" b="1" dirty="0">
                <a:solidFill>
                  <a:schemeClr val="bg1"/>
                </a:solidFill>
                <a:latin typeface="+mj-ea"/>
                <a:ea typeface="+mj-ea"/>
                <a:cs typeface="Open Sans" pitchFamily="34" charset="0"/>
              </a:endParaRPr>
            </a:p>
          </p:txBody>
        </p:sp>
        <p:sp>
          <p:nvSpPr>
            <p:cNvPr id="58" name="Rounded Rectangle 12">
              <a:extLst>
                <a:ext uri="{FF2B5EF4-FFF2-40B4-BE49-F238E27FC236}">
                  <a16:creationId xmlns:a16="http://schemas.microsoft.com/office/drawing/2014/main" id="{886AD963-8E18-43F4-8319-10474A8A67F9}"/>
                </a:ext>
              </a:extLst>
            </p:cNvPr>
            <p:cNvSpPr/>
            <p:nvPr/>
          </p:nvSpPr>
          <p:spPr>
            <a:xfrm>
              <a:off x="10130" y="3355"/>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P</a:t>
              </a:r>
            </a:p>
          </p:txBody>
        </p:sp>
        <p:sp>
          <p:nvSpPr>
            <p:cNvPr id="59" name="Rounded Rectangle 14">
              <a:extLst>
                <a:ext uri="{FF2B5EF4-FFF2-40B4-BE49-F238E27FC236}">
                  <a16:creationId xmlns:a16="http://schemas.microsoft.com/office/drawing/2014/main" id="{0C102163-BA2F-47BB-97D5-114B8AA71C4B}"/>
                </a:ext>
              </a:extLst>
            </p:cNvPr>
            <p:cNvSpPr/>
            <p:nvPr/>
          </p:nvSpPr>
          <p:spPr>
            <a:xfrm>
              <a:off x="6734" y="6400"/>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R</a:t>
              </a:r>
            </a:p>
          </p:txBody>
        </p:sp>
        <p:sp>
          <p:nvSpPr>
            <p:cNvPr id="60" name="Rounded Rectangle 16">
              <a:extLst>
                <a:ext uri="{FF2B5EF4-FFF2-40B4-BE49-F238E27FC236}">
                  <a16:creationId xmlns:a16="http://schemas.microsoft.com/office/drawing/2014/main" id="{F37678B5-4F0C-4F4E-9F40-535EB01176A5}"/>
                </a:ext>
              </a:extLst>
            </p:cNvPr>
            <p:cNvSpPr/>
            <p:nvPr/>
          </p:nvSpPr>
          <p:spPr>
            <a:xfrm>
              <a:off x="10130" y="6400"/>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G</a:t>
              </a:r>
            </a:p>
          </p:txBody>
        </p:sp>
      </p:grpSp>
      <p:sp>
        <p:nvSpPr>
          <p:cNvPr id="49" name="文本框 48">
            <a:extLst>
              <a:ext uri="{FF2B5EF4-FFF2-40B4-BE49-F238E27FC236}">
                <a16:creationId xmlns:a16="http://schemas.microsoft.com/office/drawing/2014/main" id="{D437AD3A-5FB9-468A-81BD-C2C0F00C11CA}"/>
              </a:ext>
            </a:extLst>
          </p:cNvPr>
          <p:cNvSpPr txBox="1"/>
          <p:nvPr/>
        </p:nvSpPr>
        <p:spPr>
          <a:xfrm>
            <a:off x="7740070" y="1442470"/>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1600" b="1" dirty="0">
                <a:solidFill>
                  <a:srgbClr val="788BA9"/>
                </a:solidFill>
                <a:latin typeface="微软雅黑" panose="020B0503020204020204" pitchFamily="34" charset="-122"/>
                <a:ea typeface="微软雅黑" panose="020B0503020204020204" pitchFamily="34" charset="-122"/>
                <a:cs typeface="+mn-ea"/>
              </a:rPr>
              <a:t>共识性（</a:t>
            </a:r>
            <a:r>
              <a:rPr lang="en-US" altLang="zh-CN" sz="1600" b="1" dirty="0">
                <a:solidFill>
                  <a:srgbClr val="788BA9"/>
                </a:solidFill>
                <a:latin typeface="微软雅黑" panose="020B0503020204020204" pitchFamily="34" charset="-122"/>
                <a:ea typeface="微软雅黑" panose="020B0503020204020204" pitchFamily="34" charset="-122"/>
                <a:cs typeface="+mn-ea"/>
              </a:rPr>
              <a:t>consensus</a:t>
            </a:r>
            <a:r>
              <a:rPr lang="zh-CN" altLang="en-US" sz="1600" b="1" dirty="0">
                <a:solidFill>
                  <a:srgbClr val="788BA9"/>
                </a:solidFill>
                <a:latin typeface="微软雅黑" panose="020B0503020204020204" pitchFamily="34" charset="-122"/>
                <a:ea typeface="微软雅黑" panose="020B0503020204020204" pitchFamily="34" charset="-122"/>
                <a:cs typeface="+mn-ea"/>
              </a:rPr>
              <a:t>）算法，</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它通过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投票选举</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的方式在多节点间达成共识。</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577AC175-1B79-4F84-8AFB-A5B5335A054F}"/>
              </a:ext>
            </a:extLst>
          </p:cNvPr>
          <p:cNvSpPr txBox="1"/>
          <p:nvPr/>
        </p:nvSpPr>
        <p:spPr>
          <a:xfrm>
            <a:off x="7740070" y="1076088"/>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spc="42" dirty="0" err="1">
                <a:solidFill>
                  <a:srgbClr val="D67A71"/>
                </a:solidFill>
                <a:latin typeface="+mj-ea"/>
                <a:ea typeface="+mj-ea"/>
                <a:sym typeface="+mn-ea"/>
              </a:rPr>
              <a:t>Paxos</a:t>
            </a:r>
            <a:endParaRPr lang="en-US" altLang="zh-CN" b="1" spc="42" dirty="0">
              <a:solidFill>
                <a:srgbClr val="D67A71"/>
              </a:solidFill>
              <a:latin typeface="+mj-ea"/>
              <a:ea typeface="+mj-ea"/>
              <a:sym typeface="+mn-ea"/>
            </a:endParaRPr>
          </a:p>
        </p:txBody>
      </p:sp>
      <p:sp>
        <p:nvSpPr>
          <p:cNvPr id="51" name="文本框 50">
            <a:extLst>
              <a:ext uri="{FF2B5EF4-FFF2-40B4-BE49-F238E27FC236}">
                <a16:creationId xmlns:a16="http://schemas.microsoft.com/office/drawing/2014/main" id="{22678D5F-7BF0-46EC-AD6A-2618230B0295}"/>
              </a:ext>
            </a:extLst>
          </p:cNvPr>
          <p:cNvSpPr txBox="1"/>
          <p:nvPr/>
        </p:nvSpPr>
        <p:spPr>
          <a:xfrm>
            <a:off x="7740070" y="3075538"/>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基于</a:t>
            </a:r>
            <a:r>
              <a:rPr lang="zh-CN" altLang="en-US" sz="16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16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16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2" name="文本框 51">
            <a:extLst>
              <a:ext uri="{FF2B5EF4-FFF2-40B4-BE49-F238E27FC236}">
                <a16:creationId xmlns:a16="http://schemas.microsoft.com/office/drawing/2014/main" id="{0EFC73E1-FFC8-4F62-8246-B913CBF5D8B7}"/>
              </a:ext>
            </a:extLst>
          </p:cNvPr>
          <p:cNvSpPr txBox="1"/>
          <p:nvPr/>
        </p:nvSpPr>
        <p:spPr>
          <a:xfrm>
            <a:off x="7740070" y="2668073"/>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Gossip</a:t>
            </a:r>
            <a:endParaRPr lang="en-US" altLang="zh-CN" b="1" spc="42" noProof="0" dirty="0">
              <a:ln>
                <a:noFill/>
              </a:ln>
              <a:solidFill>
                <a:srgbClr val="788BA9"/>
              </a:solidFill>
              <a:effectLst/>
              <a:uLnTx/>
              <a:uFillTx/>
              <a:latin typeface="+mj-ea"/>
              <a:ea typeface="+mj-ea"/>
              <a:cs typeface="Oswald Light"/>
              <a:sym typeface="+mn-ea"/>
            </a:endParaRPr>
          </a:p>
        </p:txBody>
      </p:sp>
      <p:sp>
        <p:nvSpPr>
          <p:cNvPr id="53" name="文本框 52">
            <a:extLst>
              <a:ext uri="{FF2B5EF4-FFF2-40B4-BE49-F238E27FC236}">
                <a16:creationId xmlns:a16="http://schemas.microsoft.com/office/drawing/2014/main" id="{26FE15ED-92C1-4A67-8929-D728CFFF471A}"/>
              </a:ext>
            </a:extLst>
          </p:cNvPr>
          <p:cNvSpPr txBox="1"/>
          <p:nvPr/>
        </p:nvSpPr>
        <p:spPr>
          <a:xfrm>
            <a:off x="540900" y="1422590"/>
            <a:ext cx="3707642"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描述了共识性算法的一种理想模型</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文本框 53">
            <a:extLst>
              <a:ext uri="{FF2B5EF4-FFF2-40B4-BE49-F238E27FC236}">
                <a16:creationId xmlns:a16="http://schemas.microsoft.com/office/drawing/2014/main" id="{F842808D-FDE6-42AB-AE64-188FD3397D10}"/>
              </a:ext>
            </a:extLst>
          </p:cNvPr>
          <p:cNvSpPr txBox="1"/>
          <p:nvPr/>
        </p:nvSpPr>
        <p:spPr>
          <a:xfrm>
            <a:off x="2360520" y="1092352"/>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拜占庭将军</a:t>
            </a:r>
            <a:endParaRPr lang="en-US" altLang="zh-CN" b="1" spc="42" noProof="0" dirty="0">
              <a:ln>
                <a:noFill/>
              </a:ln>
              <a:solidFill>
                <a:srgbClr val="788BA9"/>
              </a:solidFill>
              <a:effectLst/>
              <a:uLnTx/>
              <a:uFillTx/>
              <a:latin typeface="+mj-ea"/>
              <a:ea typeface="+mj-ea"/>
              <a:cs typeface="Oswald Light"/>
              <a:sym typeface="+mn-ea"/>
            </a:endParaRPr>
          </a:p>
        </p:txBody>
      </p:sp>
      <p:sp>
        <p:nvSpPr>
          <p:cNvPr id="55" name="文本框 54">
            <a:extLst>
              <a:ext uri="{FF2B5EF4-FFF2-40B4-BE49-F238E27FC236}">
                <a16:creationId xmlns:a16="http://schemas.microsoft.com/office/drawing/2014/main" id="{527800C6-FB1D-49F2-A6B3-0E131CD14DA1}"/>
              </a:ext>
            </a:extLst>
          </p:cNvPr>
          <p:cNvSpPr txBox="1"/>
          <p:nvPr/>
        </p:nvSpPr>
        <p:spPr>
          <a:xfrm>
            <a:off x="502313" y="3141034"/>
            <a:ext cx="374622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为了管理</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日志复制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的分布式一致性算法</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indent="0" algn="r" fontAlgn="auto"/>
            <a:r>
              <a:rPr lang="zh-CN" altLang="en-US" sz="1600" b="1" dirty="0">
                <a:solidFill>
                  <a:srgbClr val="788BA9"/>
                </a:solidFill>
                <a:latin typeface="微软雅黑" panose="020B0503020204020204" pitchFamily="34" charset="-122"/>
                <a:ea typeface="微软雅黑" panose="020B0503020204020204" pitchFamily="34" charset="-122"/>
                <a:cs typeface="+mn-ea"/>
              </a:rPr>
              <a:t>简化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，使得算法容易理解、实现</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6" name="文本框 55">
            <a:extLst>
              <a:ext uri="{FF2B5EF4-FFF2-40B4-BE49-F238E27FC236}">
                <a16:creationId xmlns:a16="http://schemas.microsoft.com/office/drawing/2014/main" id="{9A95F52E-28C9-40E7-979D-B159D0A47739}"/>
              </a:ext>
            </a:extLst>
          </p:cNvPr>
          <p:cNvSpPr txBox="1"/>
          <p:nvPr/>
        </p:nvSpPr>
        <p:spPr>
          <a:xfrm>
            <a:off x="2325407" y="2794281"/>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b="1" spc="42" noProof="0" dirty="0">
                <a:ln>
                  <a:noFill/>
                </a:ln>
                <a:solidFill>
                  <a:srgbClr val="D67A71"/>
                </a:solidFill>
                <a:effectLst/>
                <a:uLnTx/>
                <a:uFillTx/>
                <a:latin typeface="+mj-ea"/>
                <a:ea typeface="+mj-ea"/>
                <a:cs typeface="Oswald Light"/>
                <a:sym typeface="+mn-ea"/>
              </a:rPr>
              <a:t>Raft</a:t>
            </a:r>
          </a:p>
        </p:txBody>
      </p:sp>
      <p:sp>
        <p:nvSpPr>
          <p:cNvPr id="86" name="矩形 85">
            <a:extLst>
              <a:ext uri="{FF2B5EF4-FFF2-40B4-BE49-F238E27FC236}">
                <a16:creationId xmlns:a16="http://schemas.microsoft.com/office/drawing/2014/main" id="{04ED978D-E60C-4446-8BF9-7C671C662476}"/>
              </a:ext>
            </a:extLst>
          </p:cNvPr>
          <p:cNvSpPr/>
          <p:nvPr/>
        </p:nvSpPr>
        <p:spPr>
          <a:xfrm>
            <a:off x="5094619" y="4872633"/>
            <a:ext cx="6096000" cy="874407"/>
          </a:xfrm>
          <a:prstGeom prst="rect">
            <a:avLst/>
          </a:prstGeom>
        </p:spPr>
        <p:txBody>
          <a:bodyPr>
            <a:spAutoFit/>
          </a:bodyPr>
          <a:lstStyle/>
          <a:p>
            <a:pPr>
              <a:lnSpc>
                <a:spcPct val="150000"/>
              </a:lnSpc>
            </a:pPr>
            <a:r>
              <a:rPr lang="zh-CN" altLang="en-US" b="1" dirty="0">
                <a:solidFill>
                  <a:srgbClr val="D67A71"/>
                </a:solidFill>
              </a:rPr>
              <a:t>以上算法被广泛应用于各种知名的分布式系统。</a:t>
            </a:r>
            <a:endParaRPr lang="en-US" altLang="zh-CN" b="1" dirty="0">
              <a:solidFill>
                <a:srgbClr val="D67A71"/>
              </a:solidFill>
            </a:endParaRPr>
          </a:p>
          <a:p>
            <a:pPr>
              <a:lnSpc>
                <a:spcPct val="150000"/>
              </a:lnSpc>
            </a:pPr>
            <a:r>
              <a:rPr lang="zh-CN" altLang="en-US" b="1" dirty="0">
                <a:solidFill>
                  <a:srgbClr val="D67A71"/>
                </a:solidFill>
              </a:rPr>
              <a:t>想要真正搞懂分布式系统，分布式算法是必须理解的核心。</a:t>
            </a:r>
            <a:endParaRPr lang="en-US" altLang="zh-CN" b="1" dirty="0">
              <a:solidFill>
                <a:srgbClr val="D67A71"/>
              </a:solidFill>
            </a:endParaRPr>
          </a:p>
        </p:txBody>
      </p:sp>
    </p:spTree>
    <p:extLst>
      <p:ext uri="{BB962C8B-B14F-4D97-AF65-F5344CB8AC3E}">
        <p14:creationId xmlns:p14="http://schemas.microsoft.com/office/powerpoint/2010/main" val="19492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98" y="1719757"/>
            <a:ext cx="5996741" cy="414420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3678082" y="994042"/>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2400"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6722760" y="2290099"/>
            <a:ext cx="4899462" cy="3003515"/>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NameNode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DataNode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62" y="1265285"/>
            <a:ext cx="6018984" cy="52056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2400"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6671990" y="1882524"/>
            <a:ext cx="4759028" cy="4111510"/>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1600"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2400"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028972" y="4656608"/>
            <a:ext cx="10497312" cy="1895519"/>
          </a:xfrm>
          <a:prstGeom prst="rect">
            <a:avLst/>
          </a:prstGeom>
          <a:noFill/>
        </p:spPr>
        <p:txBody>
          <a:bodyPr wrap="square">
            <a:spAutoFit/>
          </a:bodyPr>
          <a:lstStyle/>
          <a:p>
            <a:pPr>
              <a:lnSpc>
                <a:spcPct val="150000"/>
              </a:lnSpc>
            </a:pPr>
            <a:r>
              <a:rPr lang="en-US" altLang="zh-CN" sz="1600"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1600"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1600"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483" y="1450836"/>
            <a:ext cx="7331780" cy="316060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26" y="1047433"/>
            <a:ext cx="4309651" cy="436310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C10F1B3-B1BA-46A8-9C7F-FBBD670D133F}"/>
              </a:ext>
            </a:extLst>
          </p:cNvPr>
          <p:cNvSpPr txBox="1"/>
          <p:nvPr/>
        </p:nvSpPr>
        <p:spPr>
          <a:xfrm>
            <a:off x="1103872" y="5435286"/>
            <a:ext cx="10788160" cy="1323439"/>
          </a:xfrm>
          <a:prstGeom prst="rect">
            <a:avLst/>
          </a:prstGeom>
          <a:noFill/>
        </p:spPr>
        <p:txBody>
          <a:bodyPr wrap="square">
            <a:spAutoFit/>
          </a:body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Redis 的</a:t>
            </a:r>
            <a:r>
              <a:rPr lang="zh-CN" altLang="en-US" sz="2000" b="1" dirty="0">
                <a:solidFill>
                  <a:srgbClr val="788BA9"/>
                </a:solidFill>
                <a:latin typeface="微软雅黑" panose="020B0503020204020204" pitchFamily="34" charset="-122"/>
                <a:ea typeface="微软雅黑" panose="020B0503020204020204" pitchFamily="34" charset="-122"/>
                <a:cs typeface="+mn-ea"/>
              </a:rPr>
              <a:t>复制功能</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分为两个操作：</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098" y="1095527"/>
            <a:ext cx="4466558" cy="447305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3716486" y="910861"/>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49" y="3429000"/>
            <a:ext cx="3722852" cy="2652263"/>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60" y="3429000"/>
            <a:ext cx="3717509" cy="2798876"/>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2426276" y="1490225"/>
            <a:ext cx="7497041"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995" y="1356099"/>
            <a:ext cx="3717509" cy="2798876"/>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80" y="1282522"/>
            <a:ext cx="3815235" cy="287245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95" y="4167140"/>
            <a:ext cx="3717509" cy="2526126"/>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42" y="4023778"/>
            <a:ext cx="3717509" cy="281284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20" y="1601922"/>
            <a:ext cx="6766560" cy="2585037"/>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2688608" y="4498095"/>
            <a:ext cx="7178040" cy="1323439"/>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482"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973"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7" y="3786975"/>
            <a:ext cx="4644201" cy="2825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6114" y="3821265"/>
            <a:ext cx="4619055" cy="280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74670" y="1186408"/>
            <a:ext cx="6518184" cy="5029390"/>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1427093" y="1753477"/>
            <a:ext cx="9701069" cy="3351046"/>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183417" y="1268777"/>
            <a:ext cx="10328953" cy="954107"/>
          </a:xfrm>
          <a:prstGeom prst="rect">
            <a:avLst/>
          </a:prstGeom>
        </p:spPr>
        <p:txBody>
          <a:bodyPr wrap="square">
            <a:spAutoFit/>
          </a:bodyPr>
          <a:lstStyle/>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1400"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1400"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400"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1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1400" b="1" dirty="0">
                <a:solidFill>
                  <a:srgbClr val="D67A71"/>
                </a:solidFill>
                <a:latin typeface="微软雅黑" panose="020B0503020204020204" pitchFamily="34" charset="-122"/>
                <a:ea typeface="微软雅黑" panose="020B0503020204020204" pitchFamily="34" charset="-122"/>
                <a:cs typeface="+mn-ea"/>
              </a:rPr>
              <a:t>ZAB</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1183417" y="2563118"/>
            <a:ext cx="4410823" cy="307777"/>
          </a:xfrm>
          <a:prstGeom prst="rect">
            <a:avLst/>
          </a:prstGeom>
        </p:spPr>
        <p:txBody>
          <a:bodyPr wrap="non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1400"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5880009" y="2563118"/>
            <a:ext cx="6096000" cy="2677656"/>
          </a:xfrm>
          <a:prstGeom prst="rect">
            <a:avLst/>
          </a:prstGeom>
        </p:spPr>
        <p:txBody>
          <a:bodyPr>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特性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69" y="3045555"/>
            <a:ext cx="2797497" cy="34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0" name="文本框 99">
            <a:extLst>
              <a:ext uri="{FF2B5EF4-FFF2-40B4-BE49-F238E27FC236}">
                <a16:creationId xmlns:a16="http://schemas.microsoft.com/office/drawing/2014/main" id="{4167ABA9-60B8-4BCB-8BB2-5BDA2D8FD18D}"/>
              </a:ext>
            </a:extLst>
          </p:cNvPr>
          <p:cNvSpPr txBox="1"/>
          <p:nvPr/>
        </p:nvSpPr>
        <p:spPr>
          <a:xfrm>
            <a:off x="1404486" y="1075581"/>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101" name="文本框 100">
            <a:extLst>
              <a:ext uri="{FF2B5EF4-FFF2-40B4-BE49-F238E27FC236}">
                <a16:creationId xmlns:a16="http://schemas.microsoft.com/office/drawing/2014/main" id="{C6E86B62-3EEF-43C2-A877-7BD165E47885}"/>
              </a:ext>
            </a:extLst>
          </p:cNvPr>
          <p:cNvSpPr txBox="1"/>
          <p:nvPr/>
        </p:nvSpPr>
        <p:spPr>
          <a:xfrm>
            <a:off x="1404486" y="2523563"/>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2" name="Picture 10">
            <a:extLst>
              <a:ext uri="{FF2B5EF4-FFF2-40B4-BE49-F238E27FC236}">
                <a16:creationId xmlns:a16="http://schemas.microsoft.com/office/drawing/2014/main" id="{FD1423E9-9836-46E9-86A1-A949B856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81" y="3219931"/>
            <a:ext cx="7725966" cy="2921381"/>
          </a:xfrm>
          <a:prstGeom prst="rect">
            <a:avLst/>
          </a:prstGeom>
          <a:noFill/>
          <a:extLst>
            <a:ext uri="{909E8E84-426E-40DD-AFC4-6F175D3DCCD1}">
              <a14:hiddenFill xmlns:a14="http://schemas.microsoft.com/office/drawing/2010/main">
                <a:solidFill>
                  <a:srgbClr val="FFFFFF"/>
                </a:solidFill>
              </a14:hiddenFill>
            </a:ext>
          </a:extLst>
        </p:spPr>
      </p:pic>
      <p:sp>
        <p:nvSpPr>
          <p:cNvPr id="103" name="文本框 102">
            <a:extLst>
              <a:ext uri="{FF2B5EF4-FFF2-40B4-BE49-F238E27FC236}">
                <a16:creationId xmlns:a16="http://schemas.microsoft.com/office/drawing/2014/main" id="{C09320AE-C2DB-4429-AE0C-4582443077A1}"/>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7213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255335" y="1088530"/>
            <a:ext cx="10328953"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1400"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Observer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8944"/>
            <a:ext cx="4454044" cy="251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851" y="3821986"/>
            <a:ext cx="3452366" cy="2504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032" y="3821987"/>
            <a:ext cx="4430968" cy="250448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8679413" y="6313791"/>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1527996" y="6326473"/>
            <a:ext cx="1173173" cy="307777"/>
          </a:xfrm>
          <a:prstGeom prst="rect">
            <a:avLst/>
          </a:prstGeom>
        </p:spPr>
        <p:txBody>
          <a:bodyPr wrap="square">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5040169" y="6339875"/>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1202477" y="2271123"/>
            <a:ext cx="10328953" cy="1600438"/>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事务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1400" b="1" dirty="0">
                <a:solidFill>
                  <a:srgbClr val="788BA9"/>
                </a:solidFill>
                <a:latin typeface="微软雅黑" panose="020B0503020204020204" pitchFamily="34" charset="-122"/>
                <a:ea typeface="微软雅黑" panose="020B0503020204020204" pitchFamily="34" charset="-122"/>
                <a:cs typeface="+mn-ea"/>
              </a:rPr>
              <a:t>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1400" b="1" dirty="0">
                <a:solidFill>
                  <a:srgbClr val="D67A71"/>
                </a:solidFill>
                <a:latin typeface="微软雅黑" panose="020B0503020204020204" pitchFamily="34" charset="-122"/>
                <a:ea typeface="微软雅黑" panose="020B0503020204020204" pitchFamily="34" charset="-122"/>
                <a:cs typeface="+mn-ea"/>
              </a:rPr>
              <a:t>观察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400" b="1" dirty="0">
                <a:solidFill>
                  <a:srgbClr val="D67A71"/>
                </a:solidFill>
                <a:latin typeface="微软雅黑" panose="020B0503020204020204" pitchFamily="34" charset="-122"/>
                <a:ea typeface="微软雅黑" panose="020B0503020204020204" pitchFamily="34" charset="-122"/>
                <a:cs typeface="+mn-ea"/>
              </a:rPr>
              <a:t>会话</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3525925" y="1108703"/>
            <a:ext cx="6018768" cy="1169551"/>
          </a:xfrm>
          <a:prstGeom prst="rect">
            <a:avLst/>
          </a:prstGeom>
        </p:spPr>
        <p:txBody>
          <a:bodyPr wrap="square">
            <a:spAutoFit/>
          </a:bodyPr>
          <a:lstStyle/>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选举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857950" y="2554494"/>
            <a:ext cx="4840665" cy="3108543"/>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选举 </a:t>
            </a:r>
            <a:r>
              <a:rPr lang="en-US" altLang="zh-CN" sz="14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14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832" y="4327903"/>
            <a:ext cx="4043364" cy="228540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6493385" y="2554494"/>
            <a:ext cx="5578750" cy="1815882"/>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1400" b="1" dirty="0">
              <a:solidFill>
                <a:srgbClr val="D67A71"/>
              </a:solidFill>
              <a:latin typeface="微软雅黑" panose="020B0503020204020204" pitchFamily="34" charset="-122"/>
              <a:ea typeface="微软雅黑" panose="020B0503020204020204" pitchFamily="34" charset="-122"/>
              <a:cs typeface="+mn-ea"/>
            </a:endParaRPr>
          </a:p>
          <a:p>
            <a:r>
              <a:rPr lang="zh-CN" altLang="en-US" sz="14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b="1" dirty="0">
                <a:solidFill>
                  <a:srgbClr val="788BA9"/>
                </a:solidFill>
                <a:latin typeface="微软雅黑" panose="020B0503020204020204" pitchFamily="34" charset="-122"/>
                <a:ea typeface="微软雅黑" panose="020B0503020204020204" pitchFamily="34" charset="-122"/>
                <a:cs typeface="+mn-ea"/>
              </a:rPr>
              <a:t>，</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44" y="1458368"/>
            <a:ext cx="4970888" cy="452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481" y="1458368"/>
            <a:ext cx="4970888" cy="452816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561846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739B618-C20B-46F3-821B-C768B669966E}"/>
              </a:ext>
            </a:extLst>
          </p:cNvPr>
          <p:cNvSpPr txBox="1"/>
          <p:nvPr/>
        </p:nvSpPr>
        <p:spPr>
          <a:xfrm>
            <a:off x="4456651" y="836803"/>
            <a:ext cx="2754509" cy="499624"/>
          </a:xfrm>
          <a:prstGeom prst="rect">
            <a:avLst/>
          </a:prstGeom>
          <a:noFill/>
        </p:spPr>
        <p:txBody>
          <a:bodyPr wrap="square" anchor="ctr">
            <a:spAutoFit/>
          </a:bodyPr>
          <a:lstStyle/>
          <a:p>
            <a:pPr algn="ct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096000" y="2460146"/>
            <a:ext cx="5441130" cy="341632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6096000" y="1440397"/>
            <a:ext cx="5477643" cy="418191"/>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6277628" y="1834323"/>
            <a:ext cx="5605780" cy="4031873"/>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容灾的评价指标</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容灾的解决方案</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多活</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热备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冷备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89" y="1693479"/>
            <a:ext cx="5605311" cy="4002719"/>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8805323"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6450349" y="3245440"/>
            <a:ext cx="4979651" cy="2954655"/>
          </a:xfrm>
          <a:prstGeom prst="rect">
            <a:avLst/>
          </a:prstGeom>
          <a:noFill/>
        </p:spPr>
        <p:txBody>
          <a:bodyPr wrap="square">
            <a:spAutoFit/>
          </a:bodyPr>
          <a:lstStyle/>
          <a:p>
            <a:r>
              <a:rPr lang="zh-CN" altLang="en-US" sz="2400" b="1" dirty="0">
                <a:solidFill>
                  <a:srgbClr val="D67A71"/>
                </a:solidFill>
                <a:latin typeface="MicrosoftYaHei"/>
              </a:rPr>
              <a:t>监控指标</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：访问接口、响应时间、吞吐量、错误、饱和度等。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endParaRPr lang="zh-CN" altLang="en-US" dirty="0"/>
          </a:p>
        </p:txBody>
      </p:sp>
      <p:pic>
        <p:nvPicPr>
          <p:cNvPr id="1026" name="Picture 2">
            <a:extLst>
              <a:ext uri="{FF2B5EF4-FFF2-40B4-BE49-F238E27FC236}">
                <a16:creationId xmlns:a16="http://schemas.microsoft.com/office/drawing/2014/main" id="{443A24A0-56DD-427B-A0D2-7E0E5B170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04" y="1278735"/>
            <a:ext cx="5395269" cy="492136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54412F-D5E4-4BCD-80CA-DC0666729495}"/>
              </a:ext>
            </a:extLst>
          </p:cNvPr>
          <p:cNvSpPr txBox="1"/>
          <p:nvPr/>
        </p:nvSpPr>
        <p:spPr>
          <a:xfrm>
            <a:off x="6450349" y="1258465"/>
            <a:ext cx="4682205" cy="1569660"/>
          </a:xfrm>
          <a:prstGeom prst="rect">
            <a:avLst/>
          </a:prstGeom>
          <a:noFill/>
        </p:spPr>
        <p:txBody>
          <a:bodyPr wrap="square">
            <a:spAutoFit/>
          </a:bodyPr>
          <a:lstStyle/>
          <a:p>
            <a:pPr algn="l"/>
            <a:r>
              <a:rPr lang="zh-CN" altLang="en-US" sz="2400" b="1" i="0" u="none" strike="noStrike" baseline="0" dirty="0">
                <a:solidFill>
                  <a:srgbClr val="D67A71"/>
                </a:solidFill>
                <a:latin typeface="MicrosoftYaHei"/>
              </a:rPr>
              <a:t>监控的要点</a:t>
            </a:r>
            <a:endParaRPr lang="en-US" altLang="zh-CN" sz="2400" b="1" i="0" u="none" strike="noStrike" baseline="0" dirty="0">
              <a:solidFill>
                <a:srgbClr val="D67A71"/>
              </a:solidFill>
              <a:latin typeface="MicrosoftYaHei"/>
            </a:endParaRP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如何选择监控的指标？</a:t>
            </a: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如何采集</a:t>
            </a:r>
            <a:r>
              <a:rPr lang="zh-CN" altLang="en-US" sz="2400" b="1" i="1" dirty="0">
                <a:solidFill>
                  <a:srgbClr val="788BA9"/>
                </a:solidFill>
                <a:latin typeface="MicrosoftYaHei"/>
              </a:rPr>
              <a:t>监控指标</a:t>
            </a:r>
            <a:r>
              <a:rPr lang="zh-CN" altLang="en-US" sz="2400" b="1" i="1" u="none" strike="noStrike" baseline="0" dirty="0">
                <a:solidFill>
                  <a:srgbClr val="788BA9"/>
                </a:solidFill>
                <a:latin typeface="MicrosoftYaHei"/>
              </a:rPr>
              <a:t>？</a:t>
            </a: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如何处理和展示监控数据？</a:t>
            </a:r>
            <a:endParaRPr lang="zh-CN" altLang="en-US" sz="2400" b="1" i="1" dirty="0">
              <a:solidFill>
                <a:srgbClr val="788BA9"/>
              </a:solidFill>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a:extLst>
              <a:ext uri="{FF2B5EF4-FFF2-40B4-BE49-F238E27FC236}">
                <a16:creationId xmlns:a16="http://schemas.microsoft.com/office/drawing/2014/main" id="{28098A0D-73B8-4E54-BBCD-27049BCB2923}"/>
              </a:ext>
            </a:extLst>
          </p:cNvPr>
          <p:cNvGrpSpPr/>
          <p:nvPr/>
        </p:nvGrpSpPr>
        <p:grpSpPr>
          <a:xfrm>
            <a:off x="398908" y="1750669"/>
            <a:ext cx="4523329" cy="3819087"/>
            <a:chOff x="584103" y="1831692"/>
            <a:chExt cx="4523329" cy="3819087"/>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115147" y="4525680"/>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1761134" y="4879692"/>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089872" y="4465354"/>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307110" y="3130267"/>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299172" y="3122329"/>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488209" y="2309529"/>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401061" y="3927191"/>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007322" y="4066892"/>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299172" y="3122329"/>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299172" y="3122329"/>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299172" y="4231992"/>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299172" y="4649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085108" y="3437389"/>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694584" y="183169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691409" y="2169829"/>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697759" y="2211104"/>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694584" y="2309529"/>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4985297" y="4449454"/>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4787742" y="3463984"/>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3823379" y="3380218"/>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1738909" y="5047967"/>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4999432" y="5063842"/>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167534" y="4539967"/>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2886711" y="2563450"/>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691409" y="2640685"/>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3902591" y="2325244"/>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202584" y="2169829"/>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106018" y="2821337"/>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113806" y="2866731"/>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229175" y="2223011"/>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307108" y="3985929"/>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599666" y="5049722"/>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2931955" y="2653937"/>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1C3342B5-82BD-48BF-A2D6-B96CCB10AFCF}"/>
                </a:ext>
              </a:extLst>
            </p:cNvPr>
            <p:cNvSpPr/>
            <p:nvPr/>
          </p:nvSpPr>
          <p:spPr>
            <a:xfrm>
              <a:off x="3369313" y="4819369"/>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1973066" y="4103405"/>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067375" y="2539241"/>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8" name="文本框 127">
              <a:extLst>
                <a:ext uri="{FF2B5EF4-FFF2-40B4-BE49-F238E27FC236}">
                  <a16:creationId xmlns:a16="http://schemas.microsoft.com/office/drawing/2014/main" id="{E616399C-0858-4E73-BD1C-477682E4ADEF}"/>
                </a:ext>
              </a:extLst>
            </p:cNvPr>
            <p:cNvSpPr txBox="1"/>
            <p:nvPr/>
          </p:nvSpPr>
          <p:spPr>
            <a:xfrm>
              <a:off x="584103" y="4109036"/>
              <a:ext cx="1407121" cy="369332"/>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3751836" y="2854096"/>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036247" y="5281447"/>
              <a:ext cx="1107996" cy="369332"/>
            </a:xfrm>
            <a:prstGeom prst="rect">
              <a:avLst/>
            </a:prstGeom>
          </p:spPr>
          <p:txBody>
            <a:bodyPr wrap="none">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cxnSp>
          <p:nvCxnSpPr>
            <p:cNvPr id="133" name="直接连接符 132">
              <a:extLst>
                <a:ext uri="{FF2B5EF4-FFF2-40B4-BE49-F238E27FC236}">
                  <a16:creationId xmlns:a16="http://schemas.microsoft.com/office/drawing/2014/main" id="{8C9EC73B-D1A4-4DF2-B219-B0D2A5038419}"/>
                </a:ext>
              </a:extLst>
            </p:cNvPr>
            <p:cNvCxnSpPr>
              <a:cxnSpLocks/>
              <a:endCxn id="3" idx="4"/>
            </p:cNvCxnSpPr>
            <p:nvPr/>
          </p:nvCxnSpPr>
          <p:spPr>
            <a:xfrm flipH="1">
              <a:off x="2070697" y="4021683"/>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5501624" y="1555078"/>
            <a:ext cx="6692589" cy="4401205"/>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监控数据采集</a:t>
            </a:r>
          </a:p>
          <a:p>
            <a:pPr marL="285750" indent="-285750">
              <a:buFont typeface="Wingdings" panose="05000000000000000000" pitchFamily="2" charset="2"/>
              <a:buChar char="l"/>
            </a:pPr>
            <a:r>
              <a:rPr lang="en-US" altLang="zh-CN" sz="2000" b="1" dirty="0">
                <a:solidFill>
                  <a:srgbClr val="788BA9"/>
                </a:solidFill>
                <a:latin typeface="微软雅黑" panose="020B0503020204020204" pitchFamily="34" charset="-122"/>
                <a:ea typeface="微软雅黑" panose="020B0503020204020204" pitchFamily="34" charset="-122"/>
                <a:cs typeface="+mn-ea"/>
              </a:rPr>
              <a:t>Agent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JMX</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埋点</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Zipkin</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日志</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：代表方案有：ELK、Flume</a:t>
            </a:r>
          </a:p>
          <a:p>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b="1" dirty="0">
                <a:solidFill>
                  <a:srgbClr val="D67A71"/>
                </a:solidFill>
                <a:latin typeface="微软雅黑" panose="020B0503020204020204" pitchFamily="34" charset="-122"/>
                <a:ea typeface="微软雅黑" panose="020B0503020204020204" pitchFamily="34" charset="-122"/>
                <a:cs typeface="+mn-ea"/>
              </a:rPr>
              <a:t>监控数据处理</a:t>
            </a: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全文检索：</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Elasticsearch</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流计算：</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Spark</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Storm</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Flink</a:t>
            </a:r>
            <a:endParaRPr lang="en-US" altLang="zh-CN" sz="20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时序数据库：</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InfluxDB</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OpenTSDB</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把处理后的数据报表的方式呈现给用户</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Grafana</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161423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sp>
        <p:nvSpPr>
          <p:cNvPr id="86" name="矩形 85">
            <a:extLst>
              <a:ext uri="{FF2B5EF4-FFF2-40B4-BE49-F238E27FC236}">
                <a16:creationId xmlns:a16="http://schemas.microsoft.com/office/drawing/2014/main" id="{04ED978D-E60C-4446-8BF9-7C671C662476}"/>
              </a:ext>
            </a:extLst>
          </p:cNvPr>
          <p:cNvSpPr/>
          <p:nvPr/>
        </p:nvSpPr>
        <p:spPr>
          <a:xfrm>
            <a:off x="5234533" y="5397007"/>
            <a:ext cx="6424548" cy="830997"/>
          </a:xfrm>
          <a:prstGeom prst="rect">
            <a:avLst/>
          </a:prstGeom>
        </p:spPr>
        <p:txBody>
          <a:bodyPr wrap="square">
            <a:spAutoFit/>
          </a:bodyPr>
          <a:lstStyle/>
          <a:p>
            <a:pPr lvl="0">
              <a:defRPr/>
            </a:pPr>
            <a:r>
              <a:rPr lang="zh-CN" altLang="en-US" sz="2400" b="1" dirty="0">
                <a:solidFill>
                  <a:srgbClr val="D67A71"/>
                </a:solidFill>
              </a:rPr>
              <a:t>分布式设计，是源于对性能、可用性及可扩展性的不懈追求！</a:t>
            </a:r>
          </a:p>
        </p:txBody>
      </p:sp>
      <p:sp>
        <p:nvSpPr>
          <p:cNvPr id="75" name="Shape 405">
            <a:extLst>
              <a:ext uri="{FF2B5EF4-FFF2-40B4-BE49-F238E27FC236}">
                <a16:creationId xmlns:a16="http://schemas.microsoft.com/office/drawing/2014/main" id="{1611C719-5460-4177-8235-6901F3C4C775}"/>
              </a:ext>
            </a:extLst>
          </p:cNvPr>
          <p:cNvSpPr/>
          <p:nvPr/>
        </p:nvSpPr>
        <p:spPr>
          <a:xfrm>
            <a:off x="4261596" y="461692"/>
            <a:ext cx="1808186" cy="1617193"/>
          </a:xfrm>
          <a:custGeom>
            <a:avLst/>
            <a:gdLst/>
            <a:ahLst/>
            <a:cxnLst>
              <a:cxn ang="0">
                <a:pos x="wd2" y="hd2"/>
              </a:cxn>
              <a:cxn ang="5400000">
                <a:pos x="wd2" y="hd2"/>
              </a:cxn>
              <a:cxn ang="10800000">
                <a:pos x="wd2" y="hd2"/>
              </a:cxn>
              <a:cxn ang="16200000">
                <a:pos x="wd2" y="hd2"/>
              </a:cxn>
            </a:cxnLst>
            <a:rect l="0" t="0" r="r" b="b"/>
            <a:pathLst>
              <a:path w="21006" h="20951" extrusionOk="0">
                <a:moveTo>
                  <a:pt x="28" y="15669"/>
                </a:moveTo>
                <a:cubicBezTo>
                  <a:pt x="-241" y="18269"/>
                  <a:pt x="1430" y="20620"/>
                  <a:pt x="3761" y="20920"/>
                </a:cubicBezTo>
                <a:cubicBezTo>
                  <a:pt x="5982" y="21206"/>
                  <a:pt x="7998" y="19526"/>
                  <a:pt x="8417" y="17118"/>
                </a:cubicBezTo>
                <a:lnTo>
                  <a:pt x="8417" y="17119"/>
                </a:lnTo>
                <a:cubicBezTo>
                  <a:pt x="8879" y="14483"/>
                  <a:pt x="10094" y="13046"/>
                  <a:pt x="13567" y="13801"/>
                </a:cubicBezTo>
                <a:lnTo>
                  <a:pt x="13566" y="13799"/>
                </a:lnTo>
                <a:cubicBezTo>
                  <a:pt x="13724" y="13833"/>
                  <a:pt x="13883" y="13863"/>
                  <a:pt x="14046" y="13884"/>
                </a:cubicBezTo>
                <a:cubicBezTo>
                  <a:pt x="17471" y="14325"/>
                  <a:pt x="20568" y="11585"/>
                  <a:pt x="20964" y="7764"/>
                </a:cubicBezTo>
                <a:cubicBezTo>
                  <a:pt x="21359" y="3943"/>
                  <a:pt x="18903" y="488"/>
                  <a:pt x="15478" y="47"/>
                </a:cubicBezTo>
                <a:cubicBezTo>
                  <a:pt x="12052" y="-394"/>
                  <a:pt x="8955" y="2346"/>
                  <a:pt x="8560" y="6167"/>
                </a:cubicBezTo>
                <a:cubicBezTo>
                  <a:pt x="8542" y="6335"/>
                  <a:pt x="8532" y="6502"/>
                  <a:pt x="8526" y="6668"/>
                </a:cubicBezTo>
                <a:lnTo>
                  <a:pt x="8524" y="6666"/>
                </a:lnTo>
                <a:cubicBezTo>
                  <a:pt x="8372" y="10610"/>
                  <a:pt x="6836" y="11593"/>
                  <a:pt x="4431" y="11478"/>
                </a:cubicBezTo>
                <a:lnTo>
                  <a:pt x="4431" y="11479"/>
                </a:lnTo>
                <a:cubicBezTo>
                  <a:pt x="2224" y="11371"/>
                  <a:pt x="285" y="13183"/>
                  <a:pt x="28" y="15669"/>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6" name="Shape 406">
            <a:extLst>
              <a:ext uri="{FF2B5EF4-FFF2-40B4-BE49-F238E27FC236}">
                <a16:creationId xmlns:a16="http://schemas.microsoft.com/office/drawing/2014/main" id="{11A24BC7-1DA4-41B5-9C99-6D14E80BFBED}"/>
              </a:ext>
            </a:extLst>
          </p:cNvPr>
          <p:cNvSpPr/>
          <p:nvPr/>
        </p:nvSpPr>
        <p:spPr>
          <a:xfrm>
            <a:off x="5193142" y="450730"/>
            <a:ext cx="2055560" cy="1075161"/>
          </a:xfrm>
          <a:custGeom>
            <a:avLst/>
            <a:gdLst/>
            <a:ahLst/>
            <a:cxnLst>
              <a:cxn ang="0">
                <a:pos x="wd2" y="hd2"/>
              </a:cxn>
              <a:cxn ang="5400000">
                <a:pos x="wd2" y="hd2"/>
              </a:cxn>
              <a:cxn ang="10800000">
                <a:pos x="wd2" y="hd2"/>
              </a:cxn>
              <a:cxn ang="16200000">
                <a:pos x="wd2" y="hd2"/>
              </a:cxn>
            </a:cxnLst>
            <a:rect l="0" t="0" r="r" b="b"/>
            <a:pathLst>
              <a:path w="20705" h="19665" extrusionOk="0">
                <a:moveTo>
                  <a:pt x="1073" y="5102"/>
                </a:moveTo>
                <a:cubicBezTo>
                  <a:pt x="-362" y="7721"/>
                  <a:pt x="-357" y="11957"/>
                  <a:pt x="1085" y="14564"/>
                </a:cubicBezTo>
                <a:cubicBezTo>
                  <a:pt x="2459" y="17048"/>
                  <a:pt x="4640" y="17154"/>
                  <a:pt x="6085" y="14893"/>
                </a:cubicBezTo>
                <a:lnTo>
                  <a:pt x="6084" y="14895"/>
                </a:lnTo>
                <a:cubicBezTo>
                  <a:pt x="7668" y="12423"/>
                  <a:pt x="9187" y="12017"/>
                  <a:pt x="11187" y="16243"/>
                </a:cubicBezTo>
                <a:lnTo>
                  <a:pt x="11188" y="16239"/>
                </a:lnTo>
                <a:cubicBezTo>
                  <a:pt x="11279" y="16431"/>
                  <a:pt x="11373" y="16620"/>
                  <a:pt x="11473" y="16801"/>
                </a:cubicBezTo>
                <a:cubicBezTo>
                  <a:pt x="13592" y="20633"/>
                  <a:pt x="17020" y="20618"/>
                  <a:pt x="19129" y="16769"/>
                </a:cubicBezTo>
                <a:cubicBezTo>
                  <a:pt x="21238" y="12920"/>
                  <a:pt x="21230" y="6695"/>
                  <a:pt x="19111" y="2864"/>
                </a:cubicBezTo>
                <a:cubicBezTo>
                  <a:pt x="16992" y="-967"/>
                  <a:pt x="13565" y="-953"/>
                  <a:pt x="11456" y="2896"/>
                </a:cubicBezTo>
                <a:cubicBezTo>
                  <a:pt x="11363" y="3066"/>
                  <a:pt x="11275" y="3241"/>
                  <a:pt x="11191" y="3419"/>
                </a:cubicBezTo>
                <a:lnTo>
                  <a:pt x="11191" y="3415"/>
                </a:lnTo>
                <a:cubicBezTo>
                  <a:pt x="9188" y="7638"/>
                  <a:pt x="7669" y="7229"/>
                  <a:pt x="6088" y="4754"/>
                </a:cubicBezTo>
                <a:lnTo>
                  <a:pt x="6088" y="4756"/>
                </a:lnTo>
                <a:cubicBezTo>
                  <a:pt x="4638" y="2482"/>
                  <a:pt x="2445" y="2598"/>
                  <a:pt x="1073" y="5102"/>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7" name="Shape 407">
            <a:extLst>
              <a:ext uri="{FF2B5EF4-FFF2-40B4-BE49-F238E27FC236}">
                <a16:creationId xmlns:a16="http://schemas.microsoft.com/office/drawing/2014/main" id="{4A18D47F-1BD4-423D-839F-E89DC3773B43}"/>
              </a:ext>
            </a:extLst>
          </p:cNvPr>
          <p:cNvSpPr/>
          <p:nvPr/>
        </p:nvSpPr>
        <p:spPr>
          <a:xfrm>
            <a:off x="6332916" y="637096"/>
            <a:ext cx="1717574" cy="1718939"/>
          </a:xfrm>
          <a:custGeom>
            <a:avLst/>
            <a:gdLst/>
            <a:ahLst/>
            <a:cxnLst>
              <a:cxn ang="0">
                <a:pos x="wd2" y="hd2"/>
              </a:cxn>
              <a:cxn ang="5400000">
                <a:pos x="wd2" y="hd2"/>
              </a:cxn>
              <a:cxn ang="10800000">
                <a:pos x="wd2" y="hd2"/>
              </a:cxn>
              <a:cxn ang="16200000">
                <a:pos x="wd2" y="hd2"/>
              </a:cxn>
            </a:cxnLst>
            <a:rect l="0" t="0" r="r" b="b"/>
            <a:pathLst>
              <a:path w="21586" h="21586" extrusionOk="0">
                <a:moveTo>
                  <a:pt x="4585" y="1"/>
                </a:moveTo>
                <a:cubicBezTo>
                  <a:pt x="2047" y="6"/>
                  <a:pt x="-6" y="2068"/>
                  <a:pt x="0" y="4605"/>
                </a:cubicBezTo>
                <a:cubicBezTo>
                  <a:pt x="5" y="7022"/>
                  <a:pt x="1878" y="8997"/>
                  <a:pt x="4251" y="9173"/>
                </a:cubicBezTo>
                <a:lnTo>
                  <a:pt x="4249" y="9174"/>
                </a:lnTo>
                <a:cubicBezTo>
                  <a:pt x="6847" y="9370"/>
                  <a:pt x="8385" y="10512"/>
                  <a:pt x="8097" y="14328"/>
                </a:cubicBezTo>
                <a:lnTo>
                  <a:pt x="8099" y="14326"/>
                </a:lnTo>
                <a:cubicBezTo>
                  <a:pt x="8086" y="14500"/>
                  <a:pt x="8077" y="14674"/>
                  <a:pt x="8078" y="14851"/>
                </a:cubicBezTo>
                <a:cubicBezTo>
                  <a:pt x="8086" y="18580"/>
                  <a:pt x="11117" y="21595"/>
                  <a:pt x="14847" y="21586"/>
                </a:cubicBezTo>
                <a:cubicBezTo>
                  <a:pt x="18577" y="21578"/>
                  <a:pt x="21594" y="18549"/>
                  <a:pt x="21585" y="14820"/>
                </a:cubicBezTo>
                <a:cubicBezTo>
                  <a:pt x="21577" y="11092"/>
                  <a:pt x="18546" y="8076"/>
                  <a:pt x="14816" y="8085"/>
                </a:cubicBezTo>
                <a:cubicBezTo>
                  <a:pt x="14651" y="8085"/>
                  <a:pt x="14490" y="8094"/>
                  <a:pt x="14328" y="8106"/>
                </a:cubicBezTo>
                <a:lnTo>
                  <a:pt x="14330" y="8104"/>
                </a:lnTo>
                <a:cubicBezTo>
                  <a:pt x="10512" y="8387"/>
                  <a:pt x="9371" y="6849"/>
                  <a:pt x="9178" y="4253"/>
                </a:cubicBezTo>
                <a:lnTo>
                  <a:pt x="9177" y="4254"/>
                </a:lnTo>
                <a:cubicBezTo>
                  <a:pt x="9002" y="1872"/>
                  <a:pt x="7012" y="-5"/>
                  <a:pt x="4585" y="1"/>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8" name="Shape 408">
            <a:extLst>
              <a:ext uri="{FF2B5EF4-FFF2-40B4-BE49-F238E27FC236}">
                <a16:creationId xmlns:a16="http://schemas.microsoft.com/office/drawing/2014/main" id="{B37EA87F-D250-4FB6-AE82-61BA08E3621B}"/>
              </a:ext>
            </a:extLst>
          </p:cNvPr>
          <p:cNvSpPr/>
          <p:nvPr/>
        </p:nvSpPr>
        <p:spPr>
          <a:xfrm>
            <a:off x="6957601" y="1459303"/>
            <a:ext cx="1074830" cy="2056189"/>
          </a:xfrm>
          <a:custGeom>
            <a:avLst/>
            <a:gdLst/>
            <a:ahLst/>
            <a:cxnLst>
              <a:cxn ang="0">
                <a:pos x="wd2" y="hd2"/>
              </a:cxn>
              <a:cxn ang="5400000">
                <a:pos x="wd2" y="hd2"/>
              </a:cxn>
              <a:cxn ang="10800000">
                <a:pos x="wd2" y="hd2"/>
              </a:cxn>
              <a:cxn ang="16200000">
                <a:pos x="wd2" y="hd2"/>
              </a:cxn>
            </a:cxnLst>
            <a:rect l="0" t="0" r="r" b="b"/>
            <a:pathLst>
              <a:path w="19665" h="20705" extrusionOk="0">
                <a:moveTo>
                  <a:pt x="14563" y="1073"/>
                </a:moveTo>
                <a:cubicBezTo>
                  <a:pt x="11944" y="-362"/>
                  <a:pt x="7708" y="-357"/>
                  <a:pt x="5101" y="1085"/>
                </a:cubicBezTo>
                <a:cubicBezTo>
                  <a:pt x="2617" y="2459"/>
                  <a:pt x="2511" y="4640"/>
                  <a:pt x="4772" y="6085"/>
                </a:cubicBezTo>
                <a:lnTo>
                  <a:pt x="4770" y="6084"/>
                </a:lnTo>
                <a:cubicBezTo>
                  <a:pt x="7242" y="7668"/>
                  <a:pt x="7648" y="9187"/>
                  <a:pt x="3422" y="11187"/>
                </a:cubicBezTo>
                <a:lnTo>
                  <a:pt x="3426" y="11187"/>
                </a:lnTo>
                <a:cubicBezTo>
                  <a:pt x="3234" y="11279"/>
                  <a:pt x="3045" y="11373"/>
                  <a:pt x="2864" y="11473"/>
                </a:cubicBezTo>
                <a:cubicBezTo>
                  <a:pt x="-968" y="13592"/>
                  <a:pt x="-953" y="17020"/>
                  <a:pt x="2896" y="19129"/>
                </a:cubicBezTo>
                <a:cubicBezTo>
                  <a:pt x="6745" y="21238"/>
                  <a:pt x="12970" y="21230"/>
                  <a:pt x="16801" y="19111"/>
                </a:cubicBezTo>
                <a:cubicBezTo>
                  <a:pt x="20632" y="16992"/>
                  <a:pt x="20618" y="13565"/>
                  <a:pt x="16769" y="11456"/>
                </a:cubicBezTo>
                <a:cubicBezTo>
                  <a:pt x="16599" y="11363"/>
                  <a:pt x="16424" y="11275"/>
                  <a:pt x="16246" y="11191"/>
                </a:cubicBezTo>
                <a:lnTo>
                  <a:pt x="16250" y="11191"/>
                </a:lnTo>
                <a:cubicBezTo>
                  <a:pt x="12027" y="9188"/>
                  <a:pt x="12436" y="7669"/>
                  <a:pt x="14911" y="6088"/>
                </a:cubicBezTo>
                <a:lnTo>
                  <a:pt x="14909" y="6088"/>
                </a:lnTo>
                <a:cubicBezTo>
                  <a:pt x="17183" y="4638"/>
                  <a:pt x="17067" y="2445"/>
                  <a:pt x="14563" y="107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79" name="Shape 409">
            <a:extLst>
              <a:ext uri="{FF2B5EF4-FFF2-40B4-BE49-F238E27FC236}">
                <a16:creationId xmlns:a16="http://schemas.microsoft.com/office/drawing/2014/main" id="{39D2AC9A-11C1-4B95-A1F2-C0D9BB45FDC5}"/>
              </a:ext>
            </a:extLst>
          </p:cNvPr>
          <p:cNvSpPr/>
          <p:nvPr/>
        </p:nvSpPr>
        <p:spPr>
          <a:xfrm>
            <a:off x="6135648" y="2610392"/>
            <a:ext cx="1718419" cy="1718114"/>
          </a:xfrm>
          <a:custGeom>
            <a:avLst/>
            <a:gdLst/>
            <a:ahLst/>
            <a:cxnLst>
              <a:cxn ang="0">
                <a:pos x="wd2" y="hd2"/>
              </a:cxn>
              <a:cxn ang="5400000">
                <a:pos x="wd2" y="hd2"/>
              </a:cxn>
              <a:cxn ang="10800000">
                <a:pos x="wd2" y="hd2"/>
              </a:cxn>
              <a:cxn ang="16200000">
                <a:pos x="wd2" y="hd2"/>
              </a:cxn>
            </a:cxnLst>
            <a:rect l="0" t="0" r="r" b="b"/>
            <a:pathLst>
              <a:path w="21586" h="21586" extrusionOk="0">
                <a:moveTo>
                  <a:pt x="21586" y="4584"/>
                </a:moveTo>
                <a:cubicBezTo>
                  <a:pt x="21581" y="2047"/>
                  <a:pt x="19519" y="-6"/>
                  <a:pt x="16982" y="0"/>
                </a:cubicBezTo>
                <a:cubicBezTo>
                  <a:pt x="14565" y="5"/>
                  <a:pt x="12590" y="1878"/>
                  <a:pt x="12414" y="4251"/>
                </a:cubicBezTo>
                <a:lnTo>
                  <a:pt x="12413" y="4249"/>
                </a:lnTo>
                <a:cubicBezTo>
                  <a:pt x="12217" y="6847"/>
                  <a:pt x="11075" y="8385"/>
                  <a:pt x="7259" y="8097"/>
                </a:cubicBezTo>
                <a:lnTo>
                  <a:pt x="7261" y="8099"/>
                </a:lnTo>
                <a:cubicBezTo>
                  <a:pt x="7087" y="8086"/>
                  <a:pt x="6912" y="8077"/>
                  <a:pt x="6736" y="8078"/>
                </a:cubicBezTo>
                <a:cubicBezTo>
                  <a:pt x="3007" y="8086"/>
                  <a:pt x="-8" y="11117"/>
                  <a:pt x="0" y="14847"/>
                </a:cubicBezTo>
                <a:cubicBezTo>
                  <a:pt x="9" y="18577"/>
                  <a:pt x="3038" y="21594"/>
                  <a:pt x="6767" y="21585"/>
                </a:cubicBezTo>
                <a:cubicBezTo>
                  <a:pt x="10495" y="21577"/>
                  <a:pt x="13510" y="18546"/>
                  <a:pt x="13502" y="14816"/>
                </a:cubicBezTo>
                <a:cubicBezTo>
                  <a:pt x="13502" y="14651"/>
                  <a:pt x="13493" y="14490"/>
                  <a:pt x="13482" y="14328"/>
                </a:cubicBezTo>
                <a:lnTo>
                  <a:pt x="13483" y="14330"/>
                </a:lnTo>
                <a:cubicBezTo>
                  <a:pt x="13199" y="10512"/>
                  <a:pt x="14738" y="9371"/>
                  <a:pt x="17334" y="9178"/>
                </a:cubicBezTo>
                <a:lnTo>
                  <a:pt x="17333" y="9177"/>
                </a:lnTo>
                <a:cubicBezTo>
                  <a:pt x="19715" y="9002"/>
                  <a:pt x="21592" y="7012"/>
                  <a:pt x="21586" y="4584"/>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0" name="Shape 410">
            <a:extLst>
              <a:ext uri="{FF2B5EF4-FFF2-40B4-BE49-F238E27FC236}">
                <a16:creationId xmlns:a16="http://schemas.microsoft.com/office/drawing/2014/main" id="{A6CBDF12-4C6B-456E-9C18-41A3F480E672}"/>
              </a:ext>
            </a:extLst>
          </p:cNvPr>
          <p:cNvSpPr/>
          <p:nvPr/>
        </p:nvSpPr>
        <p:spPr>
          <a:xfrm>
            <a:off x="4962996" y="3246231"/>
            <a:ext cx="2055560" cy="1075166"/>
          </a:xfrm>
          <a:custGeom>
            <a:avLst/>
            <a:gdLst/>
            <a:ahLst/>
            <a:cxnLst>
              <a:cxn ang="0">
                <a:pos x="wd2" y="hd2"/>
              </a:cxn>
              <a:cxn ang="5400000">
                <a:pos x="wd2" y="hd2"/>
              </a:cxn>
              <a:cxn ang="10800000">
                <a:pos x="wd2" y="hd2"/>
              </a:cxn>
              <a:cxn ang="16200000">
                <a:pos x="wd2" y="hd2"/>
              </a:cxn>
            </a:cxnLst>
            <a:rect l="0" t="0" r="r" b="b"/>
            <a:pathLst>
              <a:path w="20705" h="19665" extrusionOk="0">
                <a:moveTo>
                  <a:pt x="19633" y="14563"/>
                </a:moveTo>
                <a:cubicBezTo>
                  <a:pt x="21068" y="11944"/>
                  <a:pt x="21063" y="7708"/>
                  <a:pt x="19621" y="5101"/>
                </a:cubicBezTo>
                <a:cubicBezTo>
                  <a:pt x="18247" y="2617"/>
                  <a:pt x="16066" y="2511"/>
                  <a:pt x="14621" y="4772"/>
                </a:cubicBezTo>
                <a:lnTo>
                  <a:pt x="14622" y="4770"/>
                </a:lnTo>
                <a:cubicBezTo>
                  <a:pt x="13038" y="7242"/>
                  <a:pt x="11519" y="7648"/>
                  <a:pt x="9519" y="3422"/>
                </a:cubicBezTo>
                <a:lnTo>
                  <a:pt x="9518" y="3426"/>
                </a:lnTo>
                <a:cubicBezTo>
                  <a:pt x="9427" y="3234"/>
                  <a:pt x="9333" y="3045"/>
                  <a:pt x="9233" y="2863"/>
                </a:cubicBezTo>
                <a:cubicBezTo>
                  <a:pt x="7114" y="-968"/>
                  <a:pt x="3686" y="-953"/>
                  <a:pt x="1577" y="2896"/>
                </a:cubicBezTo>
                <a:cubicBezTo>
                  <a:pt x="-532" y="6745"/>
                  <a:pt x="-524" y="12970"/>
                  <a:pt x="1595" y="16801"/>
                </a:cubicBezTo>
                <a:cubicBezTo>
                  <a:pt x="3714" y="20632"/>
                  <a:pt x="7141" y="20617"/>
                  <a:pt x="9250" y="16769"/>
                </a:cubicBezTo>
                <a:cubicBezTo>
                  <a:pt x="9343" y="16599"/>
                  <a:pt x="9431" y="16424"/>
                  <a:pt x="9515" y="16246"/>
                </a:cubicBezTo>
                <a:lnTo>
                  <a:pt x="9515" y="16250"/>
                </a:lnTo>
                <a:cubicBezTo>
                  <a:pt x="11518" y="12027"/>
                  <a:pt x="13037" y="12436"/>
                  <a:pt x="14618" y="14911"/>
                </a:cubicBezTo>
                <a:lnTo>
                  <a:pt x="14618" y="14909"/>
                </a:lnTo>
                <a:cubicBezTo>
                  <a:pt x="16068" y="17183"/>
                  <a:pt x="18261" y="17067"/>
                  <a:pt x="19633" y="1456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1" name="Shape 411">
            <a:extLst>
              <a:ext uri="{FF2B5EF4-FFF2-40B4-BE49-F238E27FC236}">
                <a16:creationId xmlns:a16="http://schemas.microsoft.com/office/drawing/2014/main" id="{630A07C0-382C-44B0-8CE6-2A6548002E62}"/>
              </a:ext>
            </a:extLst>
          </p:cNvPr>
          <p:cNvSpPr/>
          <p:nvPr/>
        </p:nvSpPr>
        <p:spPr>
          <a:xfrm>
            <a:off x="4152002" y="2391137"/>
            <a:ext cx="1717574" cy="1718949"/>
          </a:xfrm>
          <a:custGeom>
            <a:avLst/>
            <a:gdLst/>
            <a:ahLst/>
            <a:cxnLst>
              <a:cxn ang="0">
                <a:pos x="wd2" y="hd2"/>
              </a:cxn>
              <a:cxn ang="5400000">
                <a:pos x="wd2" y="hd2"/>
              </a:cxn>
              <a:cxn ang="10800000">
                <a:pos x="wd2" y="hd2"/>
              </a:cxn>
              <a:cxn ang="16200000">
                <a:pos x="wd2" y="hd2"/>
              </a:cxn>
            </a:cxnLst>
            <a:rect l="0" t="0" r="r" b="b"/>
            <a:pathLst>
              <a:path w="21586" h="21586" extrusionOk="0">
                <a:moveTo>
                  <a:pt x="17001" y="21585"/>
                </a:moveTo>
                <a:cubicBezTo>
                  <a:pt x="19538" y="21579"/>
                  <a:pt x="21591" y="19518"/>
                  <a:pt x="21585" y="16981"/>
                </a:cubicBezTo>
                <a:cubicBezTo>
                  <a:pt x="21580" y="14564"/>
                  <a:pt x="19707" y="12589"/>
                  <a:pt x="17334" y="12413"/>
                </a:cubicBezTo>
                <a:lnTo>
                  <a:pt x="17336" y="12412"/>
                </a:lnTo>
                <a:cubicBezTo>
                  <a:pt x="14738" y="12216"/>
                  <a:pt x="13200" y="11074"/>
                  <a:pt x="13488" y="7258"/>
                </a:cubicBezTo>
                <a:lnTo>
                  <a:pt x="13486" y="7260"/>
                </a:lnTo>
                <a:cubicBezTo>
                  <a:pt x="13499" y="7086"/>
                  <a:pt x="13508" y="6912"/>
                  <a:pt x="13507" y="6735"/>
                </a:cubicBezTo>
                <a:cubicBezTo>
                  <a:pt x="13499" y="3006"/>
                  <a:pt x="10468" y="-9"/>
                  <a:pt x="6738" y="0"/>
                </a:cubicBezTo>
                <a:cubicBezTo>
                  <a:pt x="3008" y="8"/>
                  <a:pt x="-9" y="3037"/>
                  <a:pt x="0" y="6766"/>
                </a:cubicBezTo>
                <a:cubicBezTo>
                  <a:pt x="8" y="10494"/>
                  <a:pt x="3039" y="13509"/>
                  <a:pt x="6769" y="13501"/>
                </a:cubicBezTo>
                <a:cubicBezTo>
                  <a:pt x="6934" y="13500"/>
                  <a:pt x="7095" y="13492"/>
                  <a:pt x="7257" y="13480"/>
                </a:cubicBezTo>
                <a:lnTo>
                  <a:pt x="7255" y="13482"/>
                </a:lnTo>
                <a:cubicBezTo>
                  <a:pt x="11073" y="13198"/>
                  <a:pt x="12214" y="14736"/>
                  <a:pt x="12407" y="17333"/>
                </a:cubicBezTo>
                <a:lnTo>
                  <a:pt x="12408" y="17332"/>
                </a:lnTo>
                <a:cubicBezTo>
                  <a:pt x="12583" y="19714"/>
                  <a:pt x="14573" y="21591"/>
                  <a:pt x="17001" y="21585"/>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2" name="Shape 412">
            <a:extLst>
              <a:ext uri="{FF2B5EF4-FFF2-40B4-BE49-F238E27FC236}">
                <a16:creationId xmlns:a16="http://schemas.microsoft.com/office/drawing/2014/main" id="{0884C833-1766-4AB6-B63E-4DBCF5AF76B5}"/>
              </a:ext>
            </a:extLst>
          </p:cNvPr>
          <p:cNvSpPr/>
          <p:nvPr/>
        </p:nvSpPr>
        <p:spPr>
          <a:xfrm>
            <a:off x="4075286" y="1207160"/>
            <a:ext cx="1074850" cy="2053644"/>
          </a:xfrm>
          <a:custGeom>
            <a:avLst/>
            <a:gdLst/>
            <a:ahLst/>
            <a:cxnLst>
              <a:cxn ang="0">
                <a:pos x="wd2" y="hd2"/>
              </a:cxn>
              <a:cxn ang="5400000">
                <a:pos x="wd2" y="hd2"/>
              </a:cxn>
              <a:cxn ang="10800000">
                <a:pos x="wd2" y="hd2"/>
              </a:cxn>
              <a:cxn ang="16200000">
                <a:pos x="wd2" y="hd2"/>
              </a:cxn>
            </a:cxnLst>
            <a:rect l="0" t="0" r="r" b="b"/>
            <a:pathLst>
              <a:path w="19338" h="20543" extrusionOk="0">
                <a:moveTo>
                  <a:pt x="6733" y="19645"/>
                </a:moveTo>
                <a:cubicBezTo>
                  <a:pt x="9474" y="20971"/>
                  <a:pt x="13630" y="20810"/>
                  <a:pt x="16014" y="19285"/>
                </a:cubicBezTo>
                <a:cubicBezTo>
                  <a:pt x="18287" y="17832"/>
                  <a:pt x="18129" y="15666"/>
                  <a:pt x="15738" y="14318"/>
                </a:cubicBezTo>
                <a:lnTo>
                  <a:pt x="15740" y="14318"/>
                </a:lnTo>
                <a:cubicBezTo>
                  <a:pt x="13125" y="12839"/>
                  <a:pt x="12544" y="11349"/>
                  <a:pt x="16450" y="9211"/>
                </a:cubicBezTo>
                <a:lnTo>
                  <a:pt x="16446" y="9211"/>
                </a:lnTo>
                <a:cubicBezTo>
                  <a:pt x="16624" y="9113"/>
                  <a:pt x="16798" y="9013"/>
                  <a:pt x="16964" y="8907"/>
                </a:cubicBezTo>
                <a:cubicBezTo>
                  <a:pt x="20469" y="6666"/>
                  <a:pt x="20043" y="3269"/>
                  <a:pt x="16014" y="1320"/>
                </a:cubicBezTo>
                <a:cubicBezTo>
                  <a:pt x="11985" y="-629"/>
                  <a:pt x="5878" y="-393"/>
                  <a:pt x="2373" y="1848"/>
                </a:cubicBezTo>
                <a:cubicBezTo>
                  <a:pt x="-1131" y="4090"/>
                  <a:pt x="-706" y="7486"/>
                  <a:pt x="3323" y="9435"/>
                </a:cubicBezTo>
                <a:cubicBezTo>
                  <a:pt x="3501" y="9521"/>
                  <a:pt x="3683" y="9601"/>
                  <a:pt x="3868" y="9678"/>
                </a:cubicBezTo>
                <a:lnTo>
                  <a:pt x="3864" y="9678"/>
                </a:lnTo>
                <a:cubicBezTo>
                  <a:pt x="8247" y="11508"/>
                  <a:pt x="8028" y="13029"/>
                  <a:pt x="5789" y="14687"/>
                </a:cubicBezTo>
                <a:lnTo>
                  <a:pt x="5792" y="14687"/>
                </a:lnTo>
                <a:cubicBezTo>
                  <a:pt x="3734" y="16208"/>
                  <a:pt x="4111" y="18377"/>
                  <a:pt x="6733" y="19645"/>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83" name="Shape 413">
            <a:extLst>
              <a:ext uri="{FF2B5EF4-FFF2-40B4-BE49-F238E27FC236}">
                <a16:creationId xmlns:a16="http://schemas.microsoft.com/office/drawing/2014/main" id="{1070C5C7-8B95-4BDB-9B0C-72BB1B42618F}"/>
              </a:ext>
            </a:extLst>
          </p:cNvPr>
          <p:cNvSpPr/>
          <p:nvPr/>
        </p:nvSpPr>
        <p:spPr>
          <a:xfrm>
            <a:off x="6526187" y="805668"/>
            <a:ext cx="366721"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C</a:t>
            </a:r>
            <a:endParaRPr sz="2000" dirty="0">
              <a:solidFill>
                <a:schemeClr val="accent5">
                  <a:lumMod val="20000"/>
                  <a:lumOff val="80000"/>
                </a:schemeClr>
              </a:solidFill>
              <a:latin typeface="微软雅黑" pitchFamily="34" charset="-122"/>
              <a:ea typeface="微软雅黑" pitchFamily="34" charset="-122"/>
            </a:endParaRPr>
          </a:p>
        </p:txBody>
      </p:sp>
      <p:sp>
        <p:nvSpPr>
          <p:cNvPr id="84" name="Shape 414">
            <a:extLst>
              <a:ext uri="{FF2B5EF4-FFF2-40B4-BE49-F238E27FC236}">
                <a16:creationId xmlns:a16="http://schemas.microsoft.com/office/drawing/2014/main" id="{2E79A388-BA40-43BF-BA07-63387815995F}"/>
              </a:ext>
            </a:extLst>
          </p:cNvPr>
          <p:cNvSpPr/>
          <p:nvPr/>
        </p:nvSpPr>
        <p:spPr>
          <a:xfrm>
            <a:off x="6448878" y="3638583"/>
            <a:ext cx="38776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F</a:t>
            </a:r>
            <a:endParaRPr sz="2000" dirty="0">
              <a:solidFill>
                <a:schemeClr val="accent5">
                  <a:lumMod val="20000"/>
                  <a:lumOff val="80000"/>
                </a:schemeClr>
              </a:solidFill>
              <a:latin typeface="微软雅黑" pitchFamily="34" charset="-122"/>
              <a:ea typeface="微软雅黑" pitchFamily="34" charset="-122"/>
            </a:endParaRPr>
          </a:p>
        </p:txBody>
      </p:sp>
      <p:sp>
        <p:nvSpPr>
          <p:cNvPr id="85" name="Shape 415">
            <a:extLst>
              <a:ext uri="{FF2B5EF4-FFF2-40B4-BE49-F238E27FC236}">
                <a16:creationId xmlns:a16="http://schemas.microsoft.com/office/drawing/2014/main" id="{D647906C-4ACE-46A9-99EE-B046B32E739F}"/>
              </a:ext>
            </a:extLst>
          </p:cNvPr>
          <p:cNvSpPr/>
          <p:nvPr/>
        </p:nvSpPr>
        <p:spPr>
          <a:xfrm>
            <a:off x="7306712" y="2793257"/>
            <a:ext cx="36672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E</a:t>
            </a:r>
            <a:endParaRPr sz="2000" dirty="0">
              <a:solidFill>
                <a:schemeClr val="accent5">
                  <a:lumMod val="20000"/>
                  <a:lumOff val="80000"/>
                </a:schemeClr>
              </a:solidFill>
              <a:latin typeface="微软雅黑" pitchFamily="34" charset="-122"/>
              <a:ea typeface="微软雅黑" pitchFamily="34" charset="-122"/>
            </a:endParaRPr>
          </a:p>
        </p:txBody>
      </p:sp>
      <p:sp>
        <p:nvSpPr>
          <p:cNvPr id="87" name="Shape 416">
            <a:extLst>
              <a:ext uri="{FF2B5EF4-FFF2-40B4-BE49-F238E27FC236}">
                <a16:creationId xmlns:a16="http://schemas.microsoft.com/office/drawing/2014/main" id="{5629626B-A314-4AAE-AD62-5B2CA454CFC3}"/>
              </a:ext>
            </a:extLst>
          </p:cNvPr>
          <p:cNvSpPr/>
          <p:nvPr/>
        </p:nvSpPr>
        <p:spPr>
          <a:xfrm>
            <a:off x="7312603" y="1655927"/>
            <a:ext cx="366721"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D</a:t>
            </a:r>
            <a:endParaRPr sz="2000" dirty="0">
              <a:solidFill>
                <a:schemeClr val="accent5">
                  <a:lumMod val="20000"/>
                  <a:lumOff val="80000"/>
                </a:schemeClr>
              </a:solidFill>
              <a:latin typeface="微软雅黑" pitchFamily="34" charset="-122"/>
              <a:ea typeface="微软雅黑" pitchFamily="34" charset="-122"/>
            </a:endParaRPr>
          </a:p>
        </p:txBody>
      </p:sp>
      <p:sp>
        <p:nvSpPr>
          <p:cNvPr id="88" name="Shape 417">
            <a:extLst>
              <a:ext uri="{FF2B5EF4-FFF2-40B4-BE49-F238E27FC236}">
                <a16:creationId xmlns:a16="http://schemas.microsoft.com/office/drawing/2014/main" id="{6200E038-A5F0-490A-9FF0-5ED586592178}"/>
              </a:ext>
            </a:extLst>
          </p:cNvPr>
          <p:cNvSpPr/>
          <p:nvPr/>
        </p:nvSpPr>
        <p:spPr>
          <a:xfrm>
            <a:off x="4420093" y="1543724"/>
            <a:ext cx="40880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A</a:t>
            </a:r>
            <a:endParaRPr sz="2000" dirty="0">
              <a:solidFill>
                <a:schemeClr val="accent5">
                  <a:lumMod val="20000"/>
                  <a:lumOff val="80000"/>
                </a:schemeClr>
              </a:solidFill>
              <a:latin typeface="微软雅黑" pitchFamily="34" charset="-122"/>
              <a:ea typeface="微软雅黑" pitchFamily="34" charset="-122"/>
            </a:endParaRPr>
          </a:p>
        </p:txBody>
      </p:sp>
      <p:sp>
        <p:nvSpPr>
          <p:cNvPr id="89" name="Shape 418">
            <a:extLst>
              <a:ext uri="{FF2B5EF4-FFF2-40B4-BE49-F238E27FC236}">
                <a16:creationId xmlns:a16="http://schemas.microsoft.com/office/drawing/2014/main" id="{74FFBFC6-4C02-41EB-BB74-2752458C640C}"/>
              </a:ext>
            </a:extLst>
          </p:cNvPr>
          <p:cNvSpPr/>
          <p:nvPr/>
        </p:nvSpPr>
        <p:spPr>
          <a:xfrm>
            <a:off x="4487780" y="2706827"/>
            <a:ext cx="408799"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H</a:t>
            </a:r>
            <a:endParaRPr sz="2000" dirty="0">
              <a:solidFill>
                <a:schemeClr val="accent5">
                  <a:lumMod val="20000"/>
                  <a:lumOff val="80000"/>
                </a:schemeClr>
              </a:solidFill>
              <a:latin typeface="微软雅黑" pitchFamily="34" charset="-122"/>
              <a:ea typeface="微软雅黑" pitchFamily="34" charset="-122"/>
            </a:endParaRPr>
          </a:p>
        </p:txBody>
      </p:sp>
      <p:sp>
        <p:nvSpPr>
          <p:cNvPr id="90" name="Shape 419">
            <a:extLst>
              <a:ext uri="{FF2B5EF4-FFF2-40B4-BE49-F238E27FC236}">
                <a16:creationId xmlns:a16="http://schemas.microsoft.com/office/drawing/2014/main" id="{691A29F7-1878-4123-B265-B79CEA452FCA}"/>
              </a:ext>
            </a:extLst>
          </p:cNvPr>
          <p:cNvSpPr/>
          <p:nvPr/>
        </p:nvSpPr>
        <p:spPr>
          <a:xfrm>
            <a:off x="5305973" y="3544415"/>
            <a:ext cx="387760" cy="360940"/>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J</a:t>
            </a:r>
            <a:endParaRPr sz="2000" dirty="0">
              <a:solidFill>
                <a:schemeClr val="accent5">
                  <a:lumMod val="20000"/>
                  <a:lumOff val="80000"/>
                </a:schemeClr>
              </a:solidFill>
              <a:latin typeface="微软雅黑" pitchFamily="34" charset="-122"/>
              <a:ea typeface="微软雅黑" pitchFamily="34" charset="-122"/>
            </a:endParaRPr>
          </a:p>
        </p:txBody>
      </p:sp>
      <p:sp>
        <p:nvSpPr>
          <p:cNvPr id="91" name="Shape 420">
            <a:extLst>
              <a:ext uri="{FF2B5EF4-FFF2-40B4-BE49-F238E27FC236}">
                <a16:creationId xmlns:a16="http://schemas.microsoft.com/office/drawing/2014/main" id="{ADEB5158-E653-4289-B468-F4CA193C64EA}"/>
              </a:ext>
            </a:extLst>
          </p:cNvPr>
          <p:cNvSpPr/>
          <p:nvPr/>
        </p:nvSpPr>
        <p:spPr>
          <a:xfrm>
            <a:off x="5442450" y="783962"/>
            <a:ext cx="240483" cy="360941"/>
          </a:xfrm>
          <a:prstGeom prst="rect">
            <a:avLst/>
          </a:prstGeom>
          <a:ln w="12700">
            <a:miter lim="400000"/>
          </a:ln>
          <a:extLst>
            <a:ext uri="{C572A759-6A51-4108-AA02-DFA0A04FC94B}">
              <ma14:wrappingTextBoxFlag xmlns:ma14="http://schemas.microsoft.com/office/mac/drawingml/2011/main" xmlns=""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B</a:t>
            </a:r>
            <a:endParaRPr sz="2000" dirty="0">
              <a:solidFill>
                <a:schemeClr val="accent5">
                  <a:lumMod val="20000"/>
                  <a:lumOff val="80000"/>
                </a:schemeClr>
              </a:solidFill>
              <a:latin typeface="微软雅黑" pitchFamily="34" charset="-122"/>
              <a:ea typeface="微软雅黑" pitchFamily="34" charset="-122"/>
            </a:endParaRPr>
          </a:p>
        </p:txBody>
      </p:sp>
      <p:sp>
        <p:nvSpPr>
          <p:cNvPr id="72" name="Shape 425">
            <a:extLst>
              <a:ext uri="{FF2B5EF4-FFF2-40B4-BE49-F238E27FC236}">
                <a16:creationId xmlns:a16="http://schemas.microsoft.com/office/drawing/2014/main" id="{B8A06B49-F4D8-4345-90F9-B6636E3BF7EF}"/>
              </a:ext>
            </a:extLst>
          </p:cNvPr>
          <p:cNvSpPr/>
          <p:nvPr/>
        </p:nvSpPr>
        <p:spPr>
          <a:xfrm>
            <a:off x="8755932" y="801917"/>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副本机制</a:t>
            </a:r>
          </a:p>
        </p:txBody>
      </p:sp>
      <p:sp>
        <p:nvSpPr>
          <p:cNvPr id="74" name="Shape 427">
            <a:extLst>
              <a:ext uri="{FF2B5EF4-FFF2-40B4-BE49-F238E27FC236}">
                <a16:creationId xmlns:a16="http://schemas.microsoft.com/office/drawing/2014/main" id="{C83BA703-A83F-4B84-A67A-792C1F1EC496}"/>
              </a:ext>
            </a:extLst>
          </p:cNvPr>
          <p:cNvSpPr/>
          <p:nvPr/>
        </p:nvSpPr>
        <p:spPr>
          <a:xfrm>
            <a:off x="8446807" y="841896"/>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9" name="Shape 428">
            <a:extLst>
              <a:ext uri="{FF2B5EF4-FFF2-40B4-BE49-F238E27FC236}">
                <a16:creationId xmlns:a16="http://schemas.microsoft.com/office/drawing/2014/main" id="{5ABB11E7-E403-4C0B-B66D-6AC89F54379C}"/>
              </a:ext>
            </a:extLst>
          </p:cNvPr>
          <p:cNvSpPr/>
          <p:nvPr/>
        </p:nvSpPr>
        <p:spPr>
          <a:xfrm>
            <a:off x="8755932" y="1792964"/>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负载均衡</a:t>
            </a:r>
          </a:p>
        </p:txBody>
      </p:sp>
      <p:sp>
        <p:nvSpPr>
          <p:cNvPr id="71" name="Shape 430">
            <a:extLst>
              <a:ext uri="{FF2B5EF4-FFF2-40B4-BE49-F238E27FC236}">
                <a16:creationId xmlns:a16="http://schemas.microsoft.com/office/drawing/2014/main" id="{1A3A75DF-1ABA-49E0-A03B-BE9AC6078589}"/>
              </a:ext>
            </a:extLst>
          </p:cNvPr>
          <p:cNvSpPr/>
          <p:nvPr/>
        </p:nvSpPr>
        <p:spPr>
          <a:xfrm>
            <a:off x="8446807" y="183294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dirty="0">
              <a:solidFill>
                <a:schemeClr val="tx1">
                  <a:lumMod val="50000"/>
                  <a:lumOff val="50000"/>
                </a:schemeClr>
              </a:solidFill>
              <a:latin typeface="微软雅黑" pitchFamily="34" charset="-122"/>
              <a:ea typeface="微软雅黑" pitchFamily="34" charset="-122"/>
            </a:endParaRPr>
          </a:p>
        </p:txBody>
      </p:sp>
      <p:sp>
        <p:nvSpPr>
          <p:cNvPr id="66" name="Shape 431">
            <a:extLst>
              <a:ext uri="{FF2B5EF4-FFF2-40B4-BE49-F238E27FC236}">
                <a16:creationId xmlns:a16="http://schemas.microsoft.com/office/drawing/2014/main" id="{87AF2E6D-F018-4856-872D-993D6684714C}"/>
              </a:ext>
            </a:extLst>
          </p:cNvPr>
          <p:cNvSpPr/>
          <p:nvPr/>
        </p:nvSpPr>
        <p:spPr>
          <a:xfrm>
            <a:off x="8755932" y="2789662"/>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监控</a:t>
            </a:r>
          </a:p>
        </p:txBody>
      </p:sp>
      <p:sp>
        <p:nvSpPr>
          <p:cNvPr id="68" name="Shape 433">
            <a:extLst>
              <a:ext uri="{FF2B5EF4-FFF2-40B4-BE49-F238E27FC236}">
                <a16:creationId xmlns:a16="http://schemas.microsoft.com/office/drawing/2014/main" id="{922B780F-D0C4-46E1-BAAF-C434AA5C377B}"/>
              </a:ext>
            </a:extLst>
          </p:cNvPr>
          <p:cNvSpPr/>
          <p:nvPr/>
        </p:nvSpPr>
        <p:spPr>
          <a:xfrm>
            <a:off x="8446807" y="282964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7" name="Shape 437">
            <a:extLst>
              <a:ext uri="{FF2B5EF4-FFF2-40B4-BE49-F238E27FC236}">
                <a16:creationId xmlns:a16="http://schemas.microsoft.com/office/drawing/2014/main" id="{A13F4020-72A9-4961-AD01-6F4CE285C217}"/>
              </a:ext>
            </a:extLst>
          </p:cNvPr>
          <p:cNvSpPr/>
          <p:nvPr/>
        </p:nvSpPr>
        <p:spPr>
          <a:xfrm>
            <a:off x="3473866" y="840315"/>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1" name="Shape 441">
            <a:extLst>
              <a:ext uri="{FF2B5EF4-FFF2-40B4-BE49-F238E27FC236}">
                <a16:creationId xmlns:a16="http://schemas.microsoft.com/office/drawing/2014/main" id="{B6988722-6061-454B-80D0-124A4E52895B}"/>
              </a:ext>
            </a:extLst>
          </p:cNvPr>
          <p:cNvSpPr/>
          <p:nvPr/>
        </p:nvSpPr>
        <p:spPr>
          <a:xfrm>
            <a:off x="1571869" y="800336"/>
            <a:ext cx="1808186"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zh-CN" altLang="en-US" sz="2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Shape 438">
            <a:extLst>
              <a:ext uri="{FF2B5EF4-FFF2-40B4-BE49-F238E27FC236}">
                <a16:creationId xmlns:a16="http://schemas.microsoft.com/office/drawing/2014/main" id="{22CC764F-E344-4AE4-8086-B1C5908DFD2B}"/>
              </a:ext>
            </a:extLst>
          </p:cNvPr>
          <p:cNvSpPr/>
          <p:nvPr/>
        </p:nvSpPr>
        <p:spPr>
          <a:xfrm>
            <a:off x="3473866" y="183588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5" name="Shape 443">
            <a:extLst>
              <a:ext uri="{FF2B5EF4-FFF2-40B4-BE49-F238E27FC236}">
                <a16:creationId xmlns:a16="http://schemas.microsoft.com/office/drawing/2014/main" id="{A25785D9-C713-44EE-BAAA-A5D9E08AAA71}"/>
              </a:ext>
            </a:extLst>
          </p:cNvPr>
          <p:cNvSpPr/>
          <p:nvPr/>
        </p:nvSpPr>
        <p:spPr>
          <a:xfrm>
            <a:off x="2127401" y="1795904"/>
            <a:ext cx="1252654"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选举</a:t>
            </a:r>
          </a:p>
        </p:txBody>
      </p:sp>
      <p:sp>
        <p:nvSpPr>
          <p:cNvPr id="41" name="Shape 439">
            <a:extLst>
              <a:ext uri="{FF2B5EF4-FFF2-40B4-BE49-F238E27FC236}">
                <a16:creationId xmlns:a16="http://schemas.microsoft.com/office/drawing/2014/main" id="{0DFD46BD-F908-46BC-B45E-90FAEFCC7951}"/>
              </a:ext>
            </a:extLst>
          </p:cNvPr>
          <p:cNvSpPr/>
          <p:nvPr/>
        </p:nvSpPr>
        <p:spPr>
          <a:xfrm>
            <a:off x="3473866" y="283145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2" name="Shape 445">
            <a:extLst>
              <a:ext uri="{FF2B5EF4-FFF2-40B4-BE49-F238E27FC236}">
                <a16:creationId xmlns:a16="http://schemas.microsoft.com/office/drawing/2014/main" id="{CC132D21-96BA-4C95-8DFD-B38B3A140F89}"/>
              </a:ext>
            </a:extLst>
          </p:cNvPr>
          <p:cNvSpPr/>
          <p:nvPr/>
        </p:nvSpPr>
        <p:spPr>
          <a:xfrm>
            <a:off x="2131261" y="2791472"/>
            <a:ext cx="1248793"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命名服务</a:t>
            </a:r>
          </a:p>
        </p:txBody>
      </p:sp>
      <p:sp>
        <p:nvSpPr>
          <p:cNvPr id="2" name="矩形 1">
            <a:extLst>
              <a:ext uri="{FF2B5EF4-FFF2-40B4-BE49-F238E27FC236}">
                <a16:creationId xmlns:a16="http://schemas.microsoft.com/office/drawing/2014/main" id="{7A6A1226-7372-4E1C-8A16-2A91B0A9E1EF}"/>
              </a:ext>
            </a:extLst>
          </p:cNvPr>
          <p:cNvSpPr/>
          <p:nvPr/>
        </p:nvSpPr>
        <p:spPr>
          <a:xfrm>
            <a:off x="5388114" y="1858545"/>
            <a:ext cx="1415772" cy="1077218"/>
          </a:xfrm>
          <a:prstGeom prst="rect">
            <a:avLst/>
          </a:prstGeom>
          <a:noFill/>
        </p:spPr>
        <p:txBody>
          <a:bodyPr wrap="none" lIns="91440" tIns="45720" rIns="91440" bIns="45720">
            <a:spAutoFit/>
          </a:bodyPr>
          <a:lstStyle/>
          <a:p>
            <a:pPr algn="ctr"/>
            <a:r>
              <a:rPr lang="zh-CN" altLang="en-US" sz="3200" b="1" dirty="0">
                <a:solidFill>
                  <a:srgbClr val="788BA9"/>
                </a:solidFill>
                <a:latin typeface="华文彩云" panose="02010800040101010101" pitchFamily="2" charset="-122"/>
                <a:ea typeface="华文彩云" panose="02010800040101010101" pitchFamily="2" charset="-122"/>
              </a:rPr>
              <a:t>分布式</a:t>
            </a:r>
            <a:endParaRPr lang="en-US" altLang="zh-CN" sz="3200" b="1" dirty="0">
              <a:solidFill>
                <a:srgbClr val="788BA9"/>
              </a:solidFill>
              <a:latin typeface="华文彩云" panose="02010800040101010101" pitchFamily="2" charset="-122"/>
              <a:ea typeface="华文彩云" panose="02010800040101010101" pitchFamily="2" charset="-122"/>
            </a:endParaRPr>
          </a:p>
          <a:p>
            <a:pPr algn="ctr"/>
            <a:r>
              <a:rPr lang="zh-CN" altLang="en-US" sz="3200" b="1" dirty="0">
                <a:solidFill>
                  <a:srgbClr val="788BA9"/>
                </a:solidFill>
                <a:latin typeface="华文彩云" panose="02010800040101010101" pitchFamily="2" charset="-122"/>
                <a:ea typeface="华文彩云" panose="02010800040101010101" pitchFamily="2" charset="-122"/>
              </a:rPr>
              <a:t>设计</a:t>
            </a:r>
          </a:p>
        </p:txBody>
      </p:sp>
      <p:sp>
        <p:nvSpPr>
          <p:cNvPr id="63" name="Shape 434">
            <a:extLst>
              <a:ext uri="{FF2B5EF4-FFF2-40B4-BE49-F238E27FC236}">
                <a16:creationId xmlns:a16="http://schemas.microsoft.com/office/drawing/2014/main" id="{E7A9AD2F-020D-402E-9F3F-026ABDD245A1}"/>
              </a:ext>
            </a:extLst>
          </p:cNvPr>
          <p:cNvSpPr/>
          <p:nvPr/>
        </p:nvSpPr>
        <p:spPr>
          <a:xfrm>
            <a:off x="8755932" y="3784952"/>
            <a:ext cx="1298899"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流量控制</a:t>
            </a:r>
          </a:p>
        </p:txBody>
      </p:sp>
      <p:sp>
        <p:nvSpPr>
          <p:cNvPr id="65" name="Shape 436">
            <a:extLst>
              <a:ext uri="{FF2B5EF4-FFF2-40B4-BE49-F238E27FC236}">
                <a16:creationId xmlns:a16="http://schemas.microsoft.com/office/drawing/2014/main" id="{44293501-32AA-4156-92D6-D96904449064}"/>
              </a:ext>
            </a:extLst>
          </p:cNvPr>
          <p:cNvSpPr/>
          <p:nvPr/>
        </p:nvSpPr>
        <p:spPr>
          <a:xfrm>
            <a:off x="8446807" y="3824931"/>
            <a:ext cx="190442" cy="190501"/>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94" name="Shape 436">
            <a:extLst>
              <a:ext uri="{FF2B5EF4-FFF2-40B4-BE49-F238E27FC236}">
                <a16:creationId xmlns:a16="http://schemas.microsoft.com/office/drawing/2014/main" id="{1C10D12A-8CA2-4378-A283-9F046FB00C14}"/>
              </a:ext>
            </a:extLst>
          </p:cNvPr>
          <p:cNvSpPr/>
          <p:nvPr/>
        </p:nvSpPr>
        <p:spPr>
          <a:xfrm>
            <a:off x="8446807" y="3824931"/>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39" name="Shape 447">
            <a:extLst>
              <a:ext uri="{FF2B5EF4-FFF2-40B4-BE49-F238E27FC236}">
                <a16:creationId xmlns:a16="http://schemas.microsoft.com/office/drawing/2014/main" id="{CA51A0C1-A034-42E7-B772-B55C0283B506}"/>
              </a:ext>
            </a:extLst>
          </p:cNvPr>
          <p:cNvSpPr/>
          <p:nvPr/>
        </p:nvSpPr>
        <p:spPr>
          <a:xfrm>
            <a:off x="2127399" y="3787040"/>
            <a:ext cx="1252655" cy="33804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容灾</a:t>
            </a:r>
          </a:p>
        </p:txBody>
      </p:sp>
      <p:sp>
        <p:nvSpPr>
          <p:cNvPr id="95" name="Shape 440">
            <a:extLst>
              <a:ext uri="{FF2B5EF4-FFF2-40B4-BE49-F238E27FC236}">
                <a16:creationId xmlns:a16="http://schemas.microsoft.com/office/drawing/2014/main" id="{1A5CF054-3115-4A03-B714-70A29B4BF8E4}"/>
              </a:ext>
            </a:extLst>
          </p:cNvPr>
          <p:cNvSpPr/>
          <p:nvPr/>
        </p:nvSpPr>
        <p:spPr>
          <a:xfrm>
            <a:off x="3473866" y="3827019"/>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0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9" name="图片 88">
            <a:extLst>
              <a:ext uri="{FF2B5EF4-FFF2-40B4-BE49-F238E27FC236}">
                <a16:creationId xmlns:a16="http://schemas.microsoft.com/office/drawing/2014/main" id="{6580A221-5486-44D6-AF74-6F038031E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79" y="974867"/>
            <a:ext cx="2990166" cy="2126726"/>
          </a:xfrm>
          <a:prstGeom prst="rect">
            <a:avLst/>
          </a:prstGeom>
        </p:spPr>
      </p:pic>
      <p:pic>
        <p:nvPicPr>
          <p:cNvPr id="90" name="图片 89">
            <a:extLst>
              <a:ext uri="{FF2B5EF4-FFF2-40B4-BE49-F238E27FC236}">
                <a16:creationId xmlns:a16="http://schemas.microsoft.com/office/drawing/2014/main" id="{D12CEB95-1A6A-4524-97EB-53624D0F2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698" y="584021"/>
            <a:ext cx="3024432" cy="2419545"/>
          </a:xfrm>
          <a:prstGeom prst="rect">
            <a:avLst/>
          </a:prstGeom>
        </p:spPr>
      </p:pic>
      <p:sp>
        <p:nvSpPr>
          <p:cNvPr id="91" name="文本框 90">
            <a:extLst>
              <a:ext uri="{FF2B5EF4-FFF2-40B4-BE49-F238E27FC236}">
                <a16:creationId xmlns:a16="http://schemas.microsoft.com/office/drawing/2014/main" id="{C69B35B7-8C24-4747-997F-B3F95EF736D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初始阶段架构</a:t>
            </a:r>
          </a:p>
        </p:txBody>
      </p:sp>
      <p:sp>
        <p:nvSpPr>
          <p:cNvPr id="92" name="文本框 91">
            <a:extLst>
              <a:ext uri="{FF2B5EF4-FFF2-40B4-BE49-F238E27FC236}">
                <a16:creationId xmlns:a16="http://schemas.microsoft.com/office/drawing/2014/main" id="{30C3BA60-00B0-4B92-AD21-8525141D9233}"/>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93" name="文本框 92">
            <a:extLst>
              <a:ext uri="{FF2B5EF4-FFF2-40B4-BE49-F238E27FC236}">
                <a16:creationId xmlns:a16="http://schemas.microsoft.com/office/drawing/2014/main" id="{16D1124A-D336-4316-820F-5360B8FB574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pic>
        <p:nvPicPr>
          <p:cNvPr id="94" name="图片 93">
            <a:extLst>
              <a:ext uri="{FF2B5EF4-FFF2-40B4-BE49-F238E27FC236}">
                <a16:creationId xmlns:a16="http://schemas.microsoft.com/office/drawing/2014/main" id="{06E60D85-BD58-4F9C-B0A8-B0BC94861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984" y="3576622"/>
            <a:ext cx="3069727" cy="3063891"/>
          </a:xfrm>
          <a:prstGeom prst="rect">
            <a:avLst/>
          </a:prstGeom>
        </p:spPr>
      </p:pic>
      <p:sp>
        <p:nvSpPr>
          <p:cNvPr id="95" name="文本框 94">
            <a:extLst>
              <a:ext uri="{FF2B5EF4-FFF2-40B4-BE49-F238E27FC236}">
                <a16:creationId xmlns:a16="http://schemas.microsoft.com/office/drawing/2014/main" id="{45898EF7-E111-4CED-BBF2-DEEFFCD308D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pic>
        <p:nvPicPr>
          <p:cNvPr id="96" name="Picture 2">
            <a:extLst>
              <a:ext uri="{FF2B5EF4-FFF2-40B4-BE49-F238E27FC236}">
                <a16:creationId xmlns:a16="http://schemas.microsoft.com/office/drawing/2014/main" id="{BB1BDC25-D91C-4D21-986C-24C9CA464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89" y="3559422"/>
            <a:ext cx="3408947" cy="3243234"/>
          </a:xfrm>
          <a:prstGeom prst="rect">
            <a:avLst/>
          </a:prstGeom>
          <a:noFill/>
          <a:extLst>
            <a:ext uri="{909E8E84-426E-40DD-AFC4-6F175D3DCCD1}">
              <a14:hiddenFill xmlns:a14="http://schemas.microsoft.com/office/drawing/2010/main">
                <a:solidFill>
                  <a:srgbClr val="FFFFFF"/>
                </a:solidFill>
              </a14:hiddenFill>
            </a:ext>
          </a:extLst>
        </p:spPr>
      </p:pic>
      <p:sp>
        <p:nvSpPr>
          <p:cNvPr id="97" name="箭头: 右 96">
            <a:extLst>
              <a:ext uri="{FF2B5EF4-FFF2-40B4-BE49-F238E27FC236}">
                <a16:creationId xmlns:a16="http://schemas.microsoft.com/office/drawing/2014/main" id="{AD9757E2-E678-4B0B-8D9B-00AD6672F186}"/>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7C830E41-CA1F-48D8-B45A-1FEC347C911B}"/>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箭头: 右 98">
            <a:extLst>
              <a:ext uri="{FF2B5EF4-FFF2-40B4-BE49-F238E27FC236}">
                <a16:creationId xmlns:a16="http://schemas.microsoft.com/office/drawing/2014/main" id="{31787796-4F95-4741-882A-1A6C10106F6B}"/>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599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500"/>
                                        <p:tgtEl>
                                          <p:spTgt spid="8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fade">
                                      <p:cBhvr>
                                        <p:cTn id="44" dur="500"/>
                                        <p:tgtEl>
                                          <p:spTgt spid="95"/>
                                        </p:tgtEl>
                                      </p:cBhvr>
                                    </p:animEffect>
                                  </p:childTnLst>
                                </p:cTn>
                              </p:par>
                              <p:par>
                                <p:cTn id="45" presetID="10"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1" grpId="0"/>
      <p:bldP spid="92" grpId="0"/>
      <p:bldP spid="93" grpId="0"/>
      <p:bldP spid="95" grpId="0"/>
      <p:bldP spid="97" grpId="0" animBg="1"/>
      <p:bldP spid="98" grpId="0" animBg="1"/>
      <p:bldP spid="9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6913803" y="2129414"/>
            <a:ext cx="4901409" cy="2797048"/>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046044" y="1284433"/>
            <a:ext cx="10078461" cy="1689052"/>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046044" y="3665218"/>
            <a:ext cx="10275099" cy="2243050"/>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72"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050971" y="1208811"/>
            <a:ext cx="6806731" cy="2346283"/>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050971" y="3922755"/>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45" y="2134618"/>
            <a:ext cx="4062984" cy="4723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055" y="2123889"/>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DFBF55-01D1-4286-A16E-ED24E13FF5D9}"/>
              </a:ext>
            </a:extLst>
          </p:cNvPr>
          <p:cNvSpPr/>
          <p:nvPr/>
        </p:nvSpPr>
        <p:spPr>
          <a:xfrm>
            <a:off x="1046045" y="977722"/>
            <a:ext cx="10420241" cy="1422954"/>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C3DE1A3A-B380-443E-9CB4-F8A4B0922716}"/>
              </a:ext>
            </a:extLst>
          </p:cNvPr>
          <p:cNvSpPr/>
          <p:nvPr/>
        </p:nvSpPr>
        <p:spPr>
          <a:xfrm>
            <a:off x="1256854" y="2807310"/>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773"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50137" y="2807310"/>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
        <p:nvSpPr>
          <p:cNvPr id="11" name="矩形 10">
            <a:extLst>
              <a:ext uri="{FF2B5EF4-FFF2-40B4-BE49-F238E27FC236}">
                <a16:creationId xmlns:a16="http://schemas.microsoft.com/office/drawing/2014/main" id="{CB450BB3-D282-4065-845F-1320B65F992C}"/>
              </a:ext>
            </a:extLst>
          </p:cNvPr>
          <p:cNvSpPr/>
          <p:nvPr/>
        </p:nvSpPr>
        <p:spPr>
          <a:xfrm>
            <a:off x="457735" y="1124762"/>
            <a:ext cx="11461931" cy="1323439"/>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二阶段提交协议（</a:t>
            </a:r>
            <a:r>
              <a:rPr lang="en-US" altLang="zh-CN" sz="2000" b="1" dirty="0">
                <a:solidFill>
                  <a:srgbClr val="D67A71"/>
                </a:solidFill>
                <a:latin typeface="微软雅黑" panose="020B0503020204020204" pitchFamily="34" charset="-122"/>
                <a:ea typeface="微软雅黑" panose="020B0503020204020204" pitchFamily="34" charset="-122"/>
                <a:cs typeface="+mn-ea"/>
              </a:rPr>
              <a:t>Two-phase Commit</a:t>
            </a:r>
            <a:r>
              <a:rPr lang="zh-CN" altLang="en-US" sz="2000" b="1" dirty="0">
                <a:solidFill>
                  <a:srgbClr val="D67A71"/>
                </a:solidFill>
                <a:latin typeface="微软雅黑" panose="020B0503020204020204" pitchFamily="34" charset="-122"/>
                <a:ea typeface="微软雅黑" panose="020B0503020204020204" pitchFamily="34" charset="-122"/>
                <a:cs typeface="+mn-ea"/>
              </a:rPr>
              <a:t>，即 </a:t>
            </a:r>
            <a:r>
              <a:rPr lang="en-US" altLang="zh-CN" sz="2000" b="1" dirty="0">
                <a:solidFill>
                  <a:srgbClr val="D67A71"/>
                </a:solidFill>
                <a:latin typeface="微软雅黑" panose="020B0503020204020204" pitchFamily="34" charset="-122"/>
                <a:ea typeface="微软雅黑" panose="020B0503020204020204" pitchFamily="34" charset="-122"/>
                <a:cs typeface="+mn-ea"/>
              </a:rPr>
              <a:t>2PC</a:t>
            </a:r>
            <a:r>
              <a:rPr lang="zh-CN" altLang="en-US" sz="2000" b="1" dirty="0">
                <a:solidFill>
                  <a:srgbClr val="D67A71"/>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将事务的提交过程分为两个阶段来进行处理：</a:t>
            </a:r>
            <a:r>
              <a:rPr lang="zh-CN" altLang="en-US" sz="2000" b="1" dirty="0">
                <a:solidFill>
                  <a:srgbClr val="788BA9"/>
                </a:solidFill>
                <a:latin typeface="微软雅黑" panose="020B0503020204020204" pitchFamily="34" charset="-122"/>
                <a:ea typeface="微软雅黑" panose="020B0503020204020204" pitchFamily="34" charset="-122"/>
                <a:cs typeface="+mn-ea"/>
              </a:rPr>
              <a:t>准备阶段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2000" b="1" dirty="0">
                <a:solidFill>
                  <a:srgbClr val="788BA9"/>
                </a:solidFill>
                <a:latin typeface="微软雅黑" panose="020B0503020204020204" pitchFamily="34" charset="-122"/>
                <a:ea typeface="微软雅黑" panose="020B0503020204020204" pitchFamily="34" charset="-122"/>
                <a:cs typeface="+mn-ea"/>
              </a:rPr>
              <a:t>提交阶段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sz="2000"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8" name="图片 77">
            <a:extLst>
              <a:ext uri="{FF2B5EF4-FFF2-40B4-BE49-F238E27FC236}">
                <a16:creationId xmlns:a16="http://schemas.microsoft.com/office/drawing/2014/main" id="{2579C1BB-2047-4556-AFE6-36FCC9C6E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46" y="887518"/>
            <a:ext cx="3169928" cy="3063891"/>
          </a:xfrm>
          <a:prstGeom prst="rect">
            <a:avLst/>
          </a:prstGeom>
        </p:spPr>
      </p:pic>
      <p:sp>
        <p:nvSpPr>
          <p:cNvPr id="79" name="文本框 78">
            <a:extLst>
              <a:ext uri="{FF2B5EF4-FFF2-40B4-BE49-F238E27FC236}">
                <a16:creationId xmlns:a16="http://schemas.microsoft.com/office/drawing/2014/main" id="{6D008A84-A537-441D-B35E-AC8FB8FC3400}"/>
              </a:ext>
            </a:extLst>
          </p:cNvPr>
          <p:cNvSpPr txBox="1"/>
          <p:nvPr/>
        </p:nvSpPr>
        <p:spPr>
          <a:xfrm>
            <a:off x="286392" y="1564575"/>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80" name="文本框 79">
            <a:extLst>
              <a:ext uri="{FF2B5EF4-FFF2-40B4-BE49-F238E27FC236}">
                <a16:creationId xmlns:a16="http://schemas.microsoft.com/office/drawing/2014/main" id="{0D48E292-D09D-436A-BEF6-4BCCAF4C278F}"/>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pic>
        <p:nvPicPr>
          <p:cNvPr id="81" name="Picture 2">
            <a:extLst>
              <a:ext uri="{FF2B5EF4-FFF2-40B4-BE49-F238E27FC236}">
                <a16:creationId xmlns:a16="http://schemas.microsoft.com/office/drawing/2014/main" id="{EAF8E69A-1D43-4F75-8C07-CE067A86A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78" y="841150"/>
            <a:ext cx="3859250" cy="2822518"/>
          </a:xfrm>
          <a:prstGeom prst="rect">
            <a:avLst/>
          </a:prstGeom>
          <a:noFill/>
          <a:extLst>
            <a:ext uri="{909E8E84-426E-40DD-AFC4-6F175D3DCCD1}">
              <a14:hiddenFill xmlns:a14="http://schemas.microsoft.com/office/drawing/2010/main">
                <a:solidFill>
                  <a:srgbClr val="FFFFFF"/>
                </a:solidFill>
              </a14:hiddenFill>
            </a:ext>
          </a:extLst>
        </p:spPr>
      </p:pic>
      <p:sp>
        <p:nvSpPr>
          <p:cNvPr id="82" name="文本框 81">
            <a:extLst>
              <a:ext uri="{FF2B5EF4-FFF2-40B4-BE49-F238E27FC236}">
                <a16:creationId xmlns:a16="http://schemas.microsoft.com/office/drawing/2014/main" id="{773D7905-693D-4079-BF3B-520D760F62CF}"/>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pic>
        <p:nvPicPr>
          <p:cNvPr id="83" name="Picture 4">
            <a:extLst>
              <a:ext uri="{FF2B5EF4-FFF2-40B4-BE49-F238E27FC236}">
                <a16:creationId xmlns:a16="http://schemas.microsoft.com/office/drawing/2014/main" id="{AEC0C891-A8BC-445A-9149-D369873A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988" y="3951409"/>
            <a:ext cx="4539916" cy="2597841"/>
          </a:xfrm>
          <a:prstGeom prst="rect">
            <a:avLst/>
          </a:prstGeom>
          <a:noFill/>
          <a:extLst>
            <a:ext uri="{909E8E84-426E-40DD-AFC4-6F175D3DCCD1}">
              <a14:hiddenFill xmlns:a14="http://schemas.microsoft.com/office/drawing/2010/main">
                <a:solidFill>
                  <a:srgbClr val="FFFFFF"/>
                </a:solidFill>
              </a14:hiddenFill>
            </a:ext>
          </a:extLst>
        </p:spPr>
      </p:pic>
      <p:sp>
        <p:nvSpPr>
          <p:cNvPr id="84" name="文本框 83">
            <a:extLst>
              <a:ext uri="{FF2B5EF4-FFF2-40B4-BE49-F238E27FC236}">
                <a16:creationId xmlns:a16="http://schemas.microsoft.com/office/drawing/2014/main" id="{5D01888E-7F6B-44F1-ADDD-5DBB9CCCA83E}"/>
              </a:ext>
            </a:extLst>
          </p:cNvPr>
          <p:cNvSpPr txBox="1"/>
          <p:nvPr/>
        </p:nvSpPr>
        <p:spPr>
          <a:xfrm>
            <a:off x="258644" y="4294797"/>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pic>
        <p:nvPicPr>
          <p:cNvPr id="85" name="Picture 6">
            <a:extLst>
              <a:ext uri="{FF2B5EF4-FFF2-40B4-BE49-F238E27FC236}">
                <a16:creationId xmlns:a16="http://schemas.microsoft.com/office/drawing/2014/main" id="{CF6F13FC-E972-47B3-8836-16C373D57D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97" y="3951409"/>
            <a:ext cx="4947254" cy="2734732"/>
          </a:xfrm>
          <a:prstGeom prst="rect">
            <a:avLst/>
          </a:prstGeom>
          <a:noFill/>
          <a:extLst>
            <a:ext uri="{909E8E84-426E-40DD-AFC4-6F175D3DCCD1}">
              <a14:hiddenFill xmlns:a14="http://schemas.microsoft.com/office/drawing/2010/main">
                <a:solidFill>
                  <a:srgbClr val="FFFFFF"/>
                </a:solidFill>
              </a14:hiddenFill>
            </a:ext>
          </a:extLst>
        </p:spPr>
      </p:pic>
      <p:sp>
        <p:nvSpPr>
          <p:cNvPr id="86" name="箭头: 右 85">
            <a:extLst>
              <a:ext uri="{FF2B5EF4-FFF2-40B4-BE49-F238E27FC236}">
                <a16:creationId xmlns:a16="http://schemas.microsoft.com/office/drawing/2014/main" id="{E26F8EE0-CCFA-49EA-8A1C-A1B76CC454F7}"/>
              </a:ext>
            </a:extLst>
          </p:cNvPr>
          <p:cNvSpPr/>
          <p:nvPr/>
        </p:nvSpPr>
        <p:spPr>
          <a:xfrm flipH="1">
            <a:off x="5988221" y="505414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276CA584-2643-4D20-B320-52883AF775C8}"/>
              </a:ext>
            </a:extLst>
          </p:cNvPr>
          <p:cNvSpPr/>
          <p:nvPr/>
        </p:nvSpPr>
        <p:spPr>
          <a:xfrm>
            <a:off x="5988221" y="1962263"/>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8F560DBC-A447-484D-9FF7-A994E51CB211}"/>
              </a:ext>
            </a:extLst>
          </p:cNvPr>
          <p:cNvSpPr/>
          <p:nvPr/>
        </p:nvSpPr>
        <p:spPr>
          <a:xfrm rot="5400000">
            <a:off x="9004137" y="3578939"/>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77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10"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par>
                                <p:cTn id="34" presetID="10" presetClass="entr" presetSubtype="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10"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9" grpId="0"/>
      <p:bldP spid="80" grpId="0"/>
      <p:bldP spid="82" grpId="0"/>
      <p:bldP spid="84" grpId="0"/>
      <p:bldP spid="86" grpId="0" animBg="1"/>
      <p:bldP spid="87" grpId="0" animBg="1"/>
      <p:bldP spid="8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499514" y="2813867"/>
            <a:ext cx="5394714" cy="646331"/>
          </a:xfrm>
          <a:prstGeom prst="rect">
            <a:avLst/>
          </a:prstGeom>
          <a:noFill/>
        </p:spPr>
        <p:txBody>
          <a:bodyPr wrap="square">
            <a:spAutoFit/>
          </a:bodyPr>
          <a:lstStyle/>
          <a:p>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2813866"/>
            <a:ext cx="5394714" cy="646331"/>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，或者等待超时，协调者中断事务</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C5037C2E-7541-4BA1-9BE0-DA8C1FB712ED}"/>
              </a:ext>
            </a:extLst>
          </p:cNvPr>
          <p:cNvSpPr/>
          <p:nvPr/>
        </p:nvSpPr>
        <p:spPr>
          <a:xfrm>
            <a:off x="499514" y="1165789"/>
            <a:ext cx="11172828" cy="1323439"/>
          </a:xfrm>
          <a:prstGeom prst="rect">
            <a:avLst/>
          </a:prstGeom>
        </p:spPr>
        <p:txBody>
          <a:bodyPr wrap="square">
            <a:spAutoFit/>
          </a:bodyPr>
          <a:lstStyle/>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dirty="0">
                <a:solidFill>
                  <a:srgbClr val="788BA9"/>
                </a:solidFill>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canCommit</a:t>
            </a:r>
            <a:r>
              <a:rPr lang="en-US" altLang="zh-CN" sz="2000" b="1" dirty="0">
                <a:solidFill>
                  <a:srgbClr val="788BA9"/>
                </a:solidFill>
                <a:latin typeface="-apple-system"/>
              </a:rPr>
              <a:t> </a:t>
            </a:r>
            <a:r>
              <a:rPr lang="zh-CN" altLang="en-US" sz="2000" b="1" dirty="0">
                <a:solidFill>
                  <a:srgbClr val="788BA9"/>
                </a:solidFill>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endParaRPr lang="zh-CN" altLang="en-US" sz="2000" b="0" i="0" dirty="0">
              <a:solidFill>
                <a:srgbClr val="24292E"/>
              </a:solidFill>
              <a:effectLst/>
              <a:latin typeface="-apple-system"/>
            </a:endParaRPr>
          </a:p>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preCommit</a:t>
            </a:r>
            <a:r>
              <a:rPr lang="en-US" altLang="zh-CN" sz="2000" b="1" dirty="0">
                <a:solidFill>
                  <a:srgbClr val="788BA9"/>
                </a:solidFill>
                <a:latin typeface="-apple-system"/>
              </a:rPr>
              <a:t> </a:t>
            </a:r>
            <a:r>
              <a:rPr lang="zh-CN" altLang="en-US" sz="2000" b="1" i="0" dirty="0">
                <a:solidFill>
                  <a:srgbClr val="788BA9"/>
                </a:solidFill>
                <a:effectLst/>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400110"/>
          </a:xfrm>
          <a:prstGeom prst="rect">
            <a:avLst/>
          </a:prstGeom>
          <a:noFill/>
        </p:spPr>
        <p:txBody>
          <a:bodyPr wrap="square">
            <a:spAutoFit/>
          </a:bodyPr>
          <a:lstStyle/>
          <a:p>
            <a:r>
              <a:rPr lang="zh-CN" altLang="en-US" sz="2000" b="1" dirty="0">
                <a:solidFill>
                  <a:srgbClr val="788BA9"/>
                </a:solidFill>
                <a:latin typeface="微软雅黑" panose="020B0503020204020204" pitchFamily="34" charset="-122"/>
                <a:ea typeface="微软雅黑" panose="020B0503020204020204" pitchFamily="34" charset="-122"/>
                <a:cs typeface="+mn-ea"/>
              </a:rPr>
              <a:t>阶段 </a:t>
            </a:r>
            <a:r>
              <a:rPr lang="en-US" altLang="zh-CN" sz="2000" b="1" dirty="0">
                <a:solidFill>
                  <a:srgbClr val="788BA9"/>
                </a:solidFill>
                <a:latin typeface="微软雅黑" panose="020B0503020204020204" pitchFamily="34" charset="-122"/>
                <a:ea typeface="微软雅黑" panose="020B0503020204020204" pitchFamily="34" charset="-122"/>
                <a:cs typeface="+mn-ea"/>
              </a:rPr>
              <a:t>3</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doCommit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3506978"/>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06977"/>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528276"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
        <p:nvSpPr>
          <p:cNvPr id="9" name="文本框 8">
            <a:extLst>
              <a:ext uri="{FF2B5EF4-FFF2-40B4-BE49-F238E27FC236}">
                <a16:creationId xmlns:a16="http://schemas.microsoft.com/office/drawing/2014/main" id="{294221E0-D787-4AA6-B43A-E5C89C315154}"/>
              </a:ext>
            </a:extLst>
          </p:cNvPr>
          <p:cNvSpPr txBox="1"/>
          <p:nvPr/>
        </p:nvSpPr>
        <p:spPr>
          <a:xfrm>
            <a:off x="1046045" y="977349"/>
            <a:ext cx="9890669" cy="1705403"/>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14857" y="1404935"/>
            <a:ext cx="6395304" cy="707886"/>
          </a:xfrm>
          <a:prstGeom prst="rect">
            <a:avLst/>
          </a:prstGeom>
          <a:noFill/>
        </p:spPr>
        <p:txBody>
          <a:bodyPr wrap="square" lIns="91440" tIns="45720" rIns="91440" bIns="45720">
            <a:spAutoFit/>
          </a:bodyPr>
          <a:lstStyle/>
          <a:p>
            <a:pPr algn="ctr"/>
            <a:r>
              <a:rPr lang="zh-CN" altLang="en-US" sz="2000" b="1" dirty="0">
                <a:solidFill>
                  <a:srgbClr val="D67A71"/>
                </a:solidFill>
                <a:latin typeface="微软雅黑" panose="020B0503020204020204" pitchFamily="34" charset="-122"/>
                <a:ea typeface="微软雅黑" panose="020B0503020204020204" pitchFamily="34" charset="-122"/>
                <a:cs typeface="+mn-ea"/>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2" grpId="0"/>
      <p:bldP spid="44" grpId="0"/>
      <p:bldP spid="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2" name="文本框 71">
            <a:extLst>
              <a:ext uri="{FF2B5EF4-FFF2-40B4-BE49-F238E27FC236}">
                <a16:creationId xmlns:a16="http://schemas.microsoft.com/office/drawing/2014/main" id="{E1C48EA8-8BF5-419A-8A8D-931158B7A629}"/>
              </a:ext>
            </a:extLst>
          </p:cNvPr>
          <p:cNvSpPr txBox="1"/>
          <p:nvPr/>
        </p:nvSpPr>
        <p:spPr>
          <a:xfrm rot="10800000" flipV="1">
            <a:off x="1183417" y="171573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73" name="箭头: 右 72">
            <a:extLst>
              <a:ext uri="{FF2B5EF4-FFF2-40B4-BE49-F238E27FC236}">
                <a16:creationId xmlns:a16="http://schemas.microsoft.com/office/drawing/2014/main" id="{B73129A5-757D-4E3D-8367-574436D2B8F6}"/>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Picture 2">
            <a:extLst>
              <a:ext uri="{FF2B5EF4-FFF2-40B4-BE49-F238E27FC236}">
                <a16:creationId xmlns:a16="http://schemas.microsoft.com/office/drawing/2014/main" id="{A5805ED7-A65B-4AB6-9FD3-676A7B05D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6" y="2190863"/>
            <a:ext cx="5382345" cy="298271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5">
            <a:extLst>
              <a:ext uri="{FF2B5EF4-FFF2-40B4-BE49-F238E27FC236}">
                <a16:creationId xmlns:a16="http://schemas.microsoft.com/office/drawing/2014/main" id="{C3E794DE-2927-4765-8442-C20219991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49" y="2177717"/>
            <a:ext cx="5651462" cy="2982716"/>
          </a:xfrm>
          <a:prstGeom prst="rect">
            <a:avLst/>
          </a:prstGeom>
          <a:noFill/>
          <a:extLst>
            <a:ext uri="{909E8E84-426E-40DD-AFC4-6F175D3DCCD1}">
              <a14:hiddenFill xmlns:a14="http://schemas.microsoft.com/office/drawing/2010/main">
                <a:solidFill>
                  <a:srgbClr val="FFFFFF"/>
                </a:solidFill>
              </a14:hiddenFill>
            </a:ext>
          </a:extLst>
        </p:spPr>
      </p:pic>
      <p:sp>
        <p:nvSpPr>
          <p:cNvPr id="76" name="文本框 75">
            <a:extLst>
              <a:ext uri="{FF2B5EF4-FFF2-40B4-BE49-F238E27FC236}">
                <a16:creationId xmlns:a16="http://schemas.microsoft.com/office/drawing/2014/main" id="{C0095467-0296-40FC-89C5-132F062D2B80}"/>
              </a:ext>
            </a:extLst>
          </p:cNvPr>
          <p:cNvSpPr txBox="1"/>
          <p:nvPr/>
        </p:nvSpPr>
        <p:spPr>
          <a:xfrm rot="10800000" flipV="1">
            <a:off x="7340781" y="174788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
        <p:nvSpPr>
          <p:cNvPr id="77" name="矩形 76">
            <a:extLst>
              <a:ext uri="{FF2B5EF4-FFF2-40B4-BE49-F238E27FC236}">
                <a16:creationId xmlns:a16="http://schemas.microsoft.com/office/drawing/2014/main" id="{9934DA56-7EEC-46D7-A359-272EF204645E}"/>
              </a:ext>
            </a:extLst>
          </p:cNvPr>
          <p:cNvSpPr/>
          <p:nvPr/>
        </p:nvSpPr>
        <p:spPr>
          <a:xfrm>
            <a:off x="1781366" y="5698214"/>
            <a:ext cx="8713286" cy="461665"/>
          </a:xfrm>
          <a:prstGeom prst="rect">
            <a:avLst/>
          </a:prstGeom>
        </p:spPr>
        <p:txBody>
          <a:bodyPr wrap="square">
            <a:spAutoFit/>
          </a:bodyPr>
          <a:lstStyle/>
          <a:p>
            <a:pPr algn="ctr"/>
            <a:r>
              <a:rPr lang="zh-CN" altLang="en-US" sz="2400" b="1" dirty="0">
                <a:solidFill>
                  <a:srgbClr val="D67A71"/>
                </a:solidFill>
              </a:rPr>
              <a:t>分布式的诞生，源于对性能、可用性及可扩展性的不懈追求！</a:t>
            </a:r>
          </a:p>
        </p:txBody>
      </p:sp>
    </p:spTree>
    <p:extLst>
      <p:ext uri="{BB962C8B-B14F-4D97-AF65-F5344CB8AC3E}">
        <p14:creationId xmlns:p14="http://schemas.microsoft.com/office/powerpoint/2010/main" val="174669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10"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2" grpId="0"/>
      <p:bldP spid="73" grpId="0" animBg="1"/>
      <p:bldP spid="76" grpId="0"/>
      <p:bldP spid="7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6277628" y="1988920"/>
            <a:ext cx="5708144" cy="465460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Leader 副本（主）</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：每个 Partition 都有且仅有一个 Leader 副本。为了保证数据一致性，Leader 处理一切对 Partition （分区）的读写请求；</a:t>
            </a:r>
          </a:p>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Follower 副本（从）</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：Leader 副本以外的副本都是 Follower 副本。Follower 唯一的任务就是从 Leader 那里复制消息，保持与 Leader 一致的状态。</a:t>
            </a: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4401205"/>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sz="2000"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sz="2000" b="1" dirty="0">
              <a:solidFill>
                <a:srgbClr val="788BA9"/>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sz="2000"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2000" b="1" dirty="0">
                <a:solidFill>
                  <a:srgbClr val="788BA9"/>
                </a:solidFill>
                <a:latin typeface="微软雅黑" panose="020B0503020204020204" pitchFamily="34" charset="-122"/>
                <a:ea typeface="微软雅黑" panose="020B0503020204020204" pitchFamily="34" charset="-122"/>
                <a:cs typeface="+mn-ea"/>
              </a:rPr>
              <a:t>Kafka </a:t>
            </a:r>
            <a:r>
              <a:rPr lang="zh-CN" altLang="en-US" sz="2000" b="1" dirty="0">
                <a:solidFill>
                  <a:srgbClr val="788BA9"/>
                </a:solidFill>
                <a:latin typeface="微软雅黑" panose="020B0503020204020204" pitchFamily="34" charset="-122"/>
                <a:ea typeface="微软雅黑" panose="020B0503020204020204" pitchFamily="34" charset="-122"/>
                <a:cs typeface="+mn-ea"/>
              </a:rPr>
              <a:t>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Zookeeper </a:t>
            </a:r>
            <a:r>
              <a:rPr lang="zh-CN" altLang="en-US" sz="2000"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sz="2000"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epoch </a:t>
            </a:r>
            <a:r>
              <a:rPr lang="zh-CN" altLang="en-US" sz="2000"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MR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 </a:t>
            </a: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537552"/>
            <a:ext cx="6370574" cy="4550410"/>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6640598" y="1537552"/>
            <a:ext cx="5292758" cy="3782895"/>
          </a:xfrm>
          <a:prstGeom prst="rect">
            <a:avLst/>
          </a:prstGeom>
          <a:noFill/>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MapReduce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b="1" dirty="0">
                <a:solidFill>
                  <a:srgbClr val="D67A71"/>
                </a:solidFill>
                <a:latin typeface="微软雅黑" panose="020B0503020204020204" pitchFamily="34" charset="-122"/>
                <a:ea typeface="微软雅黑" panose="020B0503020204020204" pitchFamily="34" charset="-122"/>
                <a:cs typeface="+mn-ea"/>
              </a:rPr>
              <a:t>分而治之</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a:t>
            </a:r>
            <a:r>
              <a:rPr lang="zh-CN" altLang="en-US" b="1" dirty="0">
                <a:solidFill>
                  <a:srgbClr val="788BA9"/>
                </a:solidFill>
                <a:latin typeface="微软雅黑" panose="020B0503020204020204" pitchFamily="34" charset="-122"/>
                <a:ea typeface="微软雅黑" panose="020B0503020204020204" pitchFamily="34" charset="-122"/>
                <a:cs typeface="+mn-ea"/>
              </a:rPr>
              <a:t>ap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R</a:t>
            </a:r>
            <a:r>
              <a:rPr lang="zh-CN" altLang="en-US"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Shuffle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流计算 </a:t>
            </a: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7600" y="4707099"/>
            <a:ext cx="7613545" cy="180393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416320"/>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970318"/>
          </a:xfrm>
          <a:prstGeom prst="rect">
            <a:avLst/>
          </a:prstGeom>
          <a:noFill/>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数据写入</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流式计算</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1679"/>
            <a:ext cx="5976121" cy="34169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6215881" y="1360438"/>
            <a:ext cx="5274292" cy="4524315"/>
          </a:xfrm>
          <a:prstGeom prst="rect">
            <a:avLst/>
          </a:prstGeom>
          <a:noFill/>
        </p:spPr>
        <p:txBody>
          <a:bodyPr wrap="squar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D67A71"/>
                </a:solidFill>
                <a:latin typeface="微软雅黑" panose="020B0503020204020204" pitchFamily="34" charset="-122"/>
                <a:ea typeface="微软雅黑" panose="020B0503020204020204" pitchFamily="34" charset="-122"/>
                <a:cs typeface="+mn-ea"/>
              </a:rPr>
              <a:t>YARN </a:t>
            </a:r>
            <a:r>
              <a:rPr lang="zh-CN" altLang="en-US"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9AE856CD-BFD4-4F9B-8744-7BF760D2B54C}"/>
              </a:ext>
            </a:extLst>
          </p:cNvPr>
          <p:cNvGrpSpPr/>
          <p:nvPr/>
        </p:nvGrpSpPr>
        <p:grpSpPr>
          <a:xfrm>
            <a:off x="1428446" y="1313858"/>
            <a:ext cx="218514" cy="5544142"/>
            <a:chOff x="3519365" y="1454150"/>
            <a:chExt cx="226710" cy="5403850"/>
          </a:xfrm>
        </p:grpSpPr>
        <p:cxnSp>
          <p:nvCxnSpPr>
            <p:cNvPr id="19" name="直接连接符 18">
              <a:extLst>
                <a:ext uri="{FF2B5EF4-FFF2-40B4-BE49-F238E27FC236}">
                  <a16:creationId xmlns:a16="http://schemas.microsoft.com/office/drawing/2014/main" id="{363D7349-5E7C-41CE-9FD0-9AA83205C0D6}"/>
                </a:ext>
              </a:extLst>
            </p:cNvP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AC7F039-030B-4E58-AA6F-8024FF1E2A34}"/>
                </a:ext>
              </a:extLst>
            </p:cNvP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816BE7E-901B-4339-BEAB-9FC69E517348}"/>
                </a:ext>
              </a:extLst>
            </p:cNvPr>
            <p:cNvSpPr/>
            <p:nvPr/>
          </p:nvSpPr>
          <p:spPr>
            <a:xfrm>
              <a:off x="3555575" y="285649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BE5FB3FE-986A-40A4-A077-A564BFBF21AE}"/>
                </a:ext>
              </a:extLst>
            </p:cNvPr>
            <p:cNvSpPr/>
            <p:nvPr/>
          </p:nvSpPr>
          <p:spPr>
            <a:xfrm>
              <a:off x="3519365" y="4536663"/>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65EE180D-8963-4F99-8B34-323B290FB747}"/>
                </a:ext>
              </a:extLst>
            </p:cNvPr>
            <p:cNvSpPr/>
            <p:nvPr/>
          </p:nvSpPr>
          <p:spPr>
            <a:xfrm>
              <a:off x="3541829" y="5955275"/>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BBD566B4-16DB-4DFC-83CB-3E768E94C64C}"/>
              </a:ext>
            </a:extLst>
          </p:cNvPr>
          <p:cNvSpPr txBox="1"/>
          <p:nvPr/>
        </p:nvSpPr>
        <p:spPr>
          <a:xfrm>
            <a:off x="166257" y="5863547"/>
            <a:ext cx="1256168" cy="369332"/>
          </a:xfrm>
          <a:prstGeom prst="rect">
            <a:avLst/>
          </a:prstGeom>
          <a:noFill/>
        </p:spPr>
        <p:txBody>
          <a:bodyPr wrap="square" rtlCol="0">
            <a:spAutoFit/>
          </a:bodyPr>
          <a:lstStyle/>
          <a:p>
            <a:pPr algn="r"/>
            <a:r>
              <a:rPr lang="zh-CN" altLang="en-US" b="1" dirty="0">
                <a:solidFill>
                  <a:srgbClr val="788BA9"/>
                </a:solidFill>
                <a:latin typeface="微软雅黑" panose="020B0503020204020204" pitchFamily="34" charset="-122"/>
                <a:ea typeface="微软雅黑" panose="020B0503020204020204" pitchFamily="34" charset="-122"/>
              </a:rPr>
              <a:t>可扩展</a:t>
            </a:r>
          </a:p>
        </p:txBody>
      </p:sp>
      <p:sp>
        <p:nvSpPr>
          <p:cNvPr id="25" name="文本框 24">
            <a:extLst>
              <a:ext uri="{FF2B5EF4-FFF2-40B4-BE49-F238E27FC236}">
                <a16:creationId xmlns:a16="http://schemas.microsoft.com/office/drawing/2014/main" id="{D5D036EB-6271-4F0A-859F-6FEB98F94A56}"/>
              </a:ext>
            </a:extLst>
          </p:cNvPr>
          <p:cNvSpPr txBox="1"/>
          <p:nvPr/>
        </p:nvSpPr>
        <p:spPr>
          <a:xfrm>
            <a:off x="486889" y="4414837"/>
            <a:ext cx="912584" cy="369332"/>
          </a:xfrm>
          <a:prstGeom prst="rect">
            <a:avLst/>
          </a:prstGeom>
          <a:noFill/>
        </p:spPr>
        <p:txBody>
          <a:bodyPr wrap="square" rtlCol="0">
            <a:spAutoFit/>
          </a:bodyPr>
          <a:lstStyle/>
          <a:p>
            <a:pPr algn="r"/>
            <a:r>
              <a:rPr lang="zh-CN" altLang="en-US" b="1" dirty="0">
                <a:solidFill>
                  <a:srgbClr val="D67A71"/>
                </a:solidFill>
                <a:latin typeface="微软雅黑" panose="020B0503020204020204" pitchFamily="34" charset="-122"/>
                <a:ea typeface="微软雅黑" panose="020B0503020204020204" pitchFamily="34" charset="-122"/>
              </a:rPr>
              <a:t>高可用</a:t>
            </a:r>
          </a:p>
        </p:txBody>
      </p:sp>
      <p:sp>
        <p:nvSpPr>
          <p:cNvPr id="27" name="文本框 26">
            <a:extLst>
              <a:ext uri="{FF2B5EF4-FFF2-40B4-BE49-F238E27FC236}">
                <a16:creationId xmlns:a16="http://schemas.microsoft.com/office/drawing/2014/main" id="{3ADC2F1D-2AF9-4351-B28C-19FC67CD0300}"/>
              </a:ext>
            </a:extLst>
          </p:cNvPr>
          <p:cNvSpPr txBox="1"/>
          <p:nvPr/>
        </p:nvSpPr>
        <p:spPr>
          <a:xfrm>
            <a:off x="334909" y="2691053"/>
            <a:ext cx="1074271" cy="369332"/>
          </a:xfrm>
          <a:prstGeom prst="rect">
            <a:avLst/>
          </a:prstGeom>
          <a:noFill/>
        </p:spPr>
        <p:txBody>
          <a:bodyPr wrap="square" rtlCol="0">
            <a:spAutoFit/>
          </a:bodyPr>
          <a:lstStyle/>
          <a:p>
            <a:pPr algn="r"/>
            <a:r>
              <a:rPr lang="zh-CN" altLang="en-US" b="1" dirty="0">
                <a:solidFill>
                  <a:srgbClr val="788BA9"/>
                </a:solidFill>
                <a:latin typeface="+mn-ea"/>
                <a:cs typeface="+mn-ea"/>
                <a:sym typeface="+mn-lt"/>
              </a:rPr>
              <a:t>高性能</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15C0D4DB-560C-4739-BF21-0E7D3A4AAB87}"/>
              </a:ext>
            </a:extLst>
          </p:cNvPr>
          <p:cNvCxnSpPr/>
          <p:nvPr/>
        </p:nvCxnSpPr>
        <p:spPr>
          <a:xfrm>
            <a:off x="1537181" y="286445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圆角矩形 14">
            <a:extLst>
              <a:ext uri="{FF2B5EF4-FFF2-40B4-BE49-F238E27FC236}">
                <a16:creationId xmlns:a16="http://schemas.microsoft.com/office/drawing/2014/main" id="{9EEE2A4A-1B77-4F82-AF8C-2BCC18BBD90D}"/>
              </a:ext>
            </a:extLst>
          </p:cNvPr>
          <p:cNvSpPr/>
          <p:nvPr/>
        </p:nvSpPr>
        <p:spPr>
          <a:xfrm>
            <a:off x="1977849" y="2467044"/>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88BA9"/>
              </a:solidFill>
              <a:latin typeface="微软雅黑" panose="020B0503020204020204" pitchFamily="34" charset="-122"/>
              <a:ea typeface="微软雅黑" panose="020B0503020204020204" pitchFamily="34" charset="-122"/>
            </a:endParaRPr>
          </a:p>
        </p:txBody>
      </p:sp>
      <p:sp>
        <p:nvSpPr>
          <p:cNvPr id="31" name="Freeform 251">
            <a:extLst>
              <a:ext uri="{FF2B5EF4-FFF2-40B4-BE49-F238E27FC236}">
                <a16:creationId xmlns:a16="http://schemas.microsoft.com/office/drawing/2014/main" id="{69FD0582-80C6-417A-97F2-C786BC87D157}"/>
              </a:ext>
            </a:extLst>
          </p:cNvPr>
          <p:cNvSpPr>
            <a:spLocks noEditPoints="1"/>
          </p:cNvSpPr>
          <p:nvPr/>
        </p:nvSpPr>
        <p:spPr bwMode="auto">
          <a:xfrm>
            <a:off x="2123809" y="2665528"/>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rgbClr val="788BA9"/>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19703A7F-C6E6-4619-A9A7-E19B64E5D96B}"/>
              </a:ext>
            </a:extLst>
          </p:cNvPr>
          <p:cNvCxnSpPr/>
          <p:nvPr/>
        </p:nvCxnSpPr>
        <p:spPr>
          <a:xfrm>
            <a:off x="1537181" y="4577441"/>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圆角矩形 18">
            <a:extLst>
              <a:ext uri="{FF2B5EF4-FFF2-40B4-BE49-F238E27FC236}">
                <a16:creationId xmlns:a16="http://schemas.microsoft.com/office/drawing/2014/main" id="{F7CB3D95-545D-4AD4-909E-853501EBB680}"/>
              </a:ext>
            </a:extLst>
          </p:cNvPr>
          <p:cNvSpPr/>
          <p:nvPr/>
        </p:nvSpPr>
        <p:spPr>
          <a:xfrm>
            <a:off x="1977849" y="4176716"/>
            <a:ext cx="746688" cy="794812"/>
          </a:xfrm>
          <a:prstGeom prst="roundRect">
            <a:avLst>
              <a:gd name="adj" fmla="val 797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35" name="Freeform 251">
            <a:extLst>
              <a:ext uri="{FF2B5EF4-FFF2-40B4-BE49-F238E27FC236}">
                <a16:creationId xmlns:a16="http://schemas.microsoft.com/office/drawing/2014/main" id="{924609AA-FA2C-4194-81C7-BAF9B731A3F3}"/>
              </a:ext>
            </a:extLst>
          </p:cNvPr>
          <p:cNvSpPr>
            <a:spLocks noEditPoints="1"/>
          </p:cNvSpPr>
          <p:nvPr/>
        </p:nvSpPr>
        <p:spPr bwMode="auto">
          <a:xfrm>
            <a:off x="2123809" y="4372036"/>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64A10FE-CB4B-4090-92FF-A1591A16AFBF}"/>
              </a:ext>
            </a:extLst>
          </p:cNvPr>
          <p:cNvCxnSpPr/>
          <p:nvPr/>
        </p:nvCxnSpPr>
        <p:spPr>
          <a:xfrm>
            <a:off x="1537181" y="601982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圆角矩形 22">
            <a:extLst>
              <a:ext uri="{FF2B5EF4-FFF2-40B4-BE49-F238E27FC236}">
                <a16:creationId xmlns:a16="http://schemas.microsoft.com/office/drawing/2014/main" id="{1DB26C3C-736C-41CB-8C77-4561E63B127C}"/>
              </a:ext>
            </a:extLst>
          </p:cNvPr>
          <p:cNvSpPr/>
          <p:nvPr/>
        </p:nvSpPr>
        <p:spPr>
          <a:xfrm>
            <a:off x="1977849" y="5635321"/>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1" name="Freeform 251">
            <a:extLst>
              <a:ext uri="{FF2B5EF4-FFF2-40B4-BE49-F238E27FC236}">
                <a16:creationId xmlns:a16="http://schemas.microsoft.com/office/drawing/2014/main" id="{ACB54FDF-FFAF-452D-BE14-468847501B63}"/>
              </a:ext>
            </a:extLst>
          </p:cNvPr>
          <p:cNvSpPr>
            <a:spLocks noEditPoints="1"/>
          </p:cNvSpPr>
          <p:nvPr/>
        </p:nvSpPr>
        <p:spPr bwMode="auto">
          <a:xfrm>
            <a:off x="2123809" y="5827477"/>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BE4383C-1A77-4843-9F4C-5FB3ED1CA12A}"/>
              </a:ext>
            </a:extLst>
          </p:cNvPr>
          <p:cNvSpPr txBox="1"/>
          <p:nvPr/>
        </p:nvSpPr>
        <p:spPr>
          <a:xfrm>
            <a:off x="3073398" y="1785227"/>
            <a:ext cx="6994792" cy="2120902"/>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用于评估一个系统处理各种任务的能力。</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吞吐量</a:t>
            </a:r>
            <a:r>
              <a:rPr lang="zh-CN" altLang="en-US"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QPS</a:t>
            </a:r>
            <a:r>
              <a:rPr lang="zh-CN" altLang="en-US"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TPS</a:t>
            </a:r>
            <a:r>
              <a:rPr lang="zh-CN" altLang="en-US"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响应时间</a:t>
            </a:r>
            <a:r>
              <a:rPr lang="zh-CN" altLang="en-US" dirty="0">
                <a:solidFill>
                  <a:schemeClr val="bg1">
                    <a:lumMod val="50000"/>
                  </a:schemeClr>
                </a:solidFill>
                <a:latin typeface="+mn-ea"/>
                <a:cs typeface="+mn-ea"/>
                <a:sym typeface="+mn-lt"/>
              </a:rPr>
              <a:t>：系统响应一个请求或输入需要花费的时间。</a:t>
            </a:r>
            <a:endParaRPr lang="en-US" altLang="zh-CN" dirty="0">
              <a:solidFill>
                <a:schemeClr val="bg1">
                  <a:lumMod val="50000"/>
                </a:schemeClr>
              </a:solidFill>
              <a:latin typeface="+mn-ea"/>
              <a:cs typeface="+mn-ea"/>
              <a:sym typeface="+mn-lt"/>
            </a:endParaRPr>
          </a:p>
        </p:txBody>
      </p:sp>
      <p:sp>
        <p:nvSpPr>
          <p:cNvPr id="43" name="文本框 42">
            <a:extLst>
              <a:ext uri="{FF2B5EF4-FFF2-40B4-BE49-F238E27FC236}">
                <a16:creationId xmlns:a16="http://schemas.microsoft.com/office/drawing/2014/main" id="{FC8F5223-1CD8-4546-B802-3C64CE6E36B2}"/>
              </a:ext>
            </a:extLst>
          </p:cNvPr>
          <p:cNvSpPr txBox="1"/>
          <p:nvPr/>
        </p:nvSpPr>
        <p:spPr>
          <a:xfrm>
            <a:off x="3073392" y="4351207"/>
            <a:ext cx="7673225" cy="458908"/>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指的是系统在面对各种异常时可以正确提供服务的能力。</a:t>
            </a:r>
            <a:endParaRPr lang="en-US" altLang="zh-CN" dirty="0">
              <a:solidFill>
                <a:schemeClr val="bg1">
                  <a:lumMod val="50000"/>
                </a:schemeClr>
              </a:solidFill>
              <a:latin typeface="+mn-ea"/>
              <a:cs typeface="+mn-ea"/>
              <a:sym typeface="+mn-lt"/>
            </a:endParaRPr>
          </a:p>
        </p:txBody>
      </p:sp>
      <p:sp>
        <p:nvSpPr>
          <p:cNvPr id="44" name="文本框 43">
            <a:extLst>
              <a:ext uri="{FF2B5EF4-FFF2-40B4-BE49-F238E27FC236}">
                <a16:creationId xmlns:a16="http://schemas.microsoft.com/office/drawing/2014/main" id="{43B9E88A-AF51-43CA-89C2-AE3600A111AC}"/>
              </a:ext>
            </a:extLst>
          </p:cNvPr>
          <p:cNvSpPr txBox="1"/>
          <p:nvPr/>
        </p:nvSpPr>
        <p:spPr>
          <a:xfrm>
            <a:off x="3073398" y="5618673"/>
            <a:ext cx="7581420" cy="874407"/>
          </a:xfrm>
          <a:prstGeom prst="rect">
            <a:avLst/>
          </a:prstGeom>
          <a:noFill/>
        </p:spPr>
        <p:txBody>
          <a:bodyPr wrap="square" rtlCol="0">
            <a:spAutoFit/>
          </a:bodyPr>
          <a:lstStyle/>
          <a:p>
            <a:pPr>
              <a:lnSpc>
                <a:spcPct val="150000"/>
              </a:lnSpc>
              <a:spcBef>
                <a:spcPct val="20000"/>
              </a:spcBef>
            </a:pPr>
            <a:r>
              <a:rPr lang="zh-CN" altLang="en-US" dirty="0">
                <a:solidFill>
                  <a:schemeClr val="bg1">
                    <a:lumMod val="50000"/>
                  </a:schemeClr>
                </a:solidFill>
                <a:latin typeface="+mn-ea"/>
                <a:cs typeface="+mn-ea"/>
                <a:sym typeface="+mn-lt"/>
              </a:rPr>
              <a:t>指的是分布式系统通过扩展集群机器规模提高系统性能 </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吞吐、响应时间、 完成时间</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、存储容量、计算能力的特性。</a:t>
            </a:r>
            <a:endParaRPr lang="en-US" altLang="zh-CN" dirty="0">
              <a:solidFill>
                <a:schemeClr val="bg1">
                  <a:lumMod val="50000"/>
                </a:schemeClr>
              </a:solidFill>
              <a:latin typeface="+mn-ea"/>
              <a:cs typeface="+mn-ea"/>
              <a:sym typeface="Arial" panose="020B0604020202020204" pitchFamily="34" charset="0"/>
            </a:endParaRPr>
          </a:p>
        </p:txBody>
      </p:sp>
      <p:sp>
        <p:nvSpPr>
          <p:cNvPr id="28" name="矩形 27">
            <a:extLst>
              <a:ext uri="{FF2B5EF4-FFF2-40B4-BE49-F238E27FC236}">
                <a16:creationId xmlns:a16="http://schemas.microsoft.com/office/drawing/2014/main" id="{B51BB288-77E2-4F16-BB64-0BCD9F309ECB}"/>
              </a:ext>
            </a:extLst>
          </p:cNvPr>
          <p:cNvSpPr/>
          <p:nvPr/>
        </p:nvSpPr>
        <p:spPr>
          <a:xfrm>
            <a:off x="2667465" y="1082356"/>
            <a:ext cx="6340197" cy="461665"/>
          </a:xfrm>
          <a:prstGeom prst="rect">
            <a:avLst/>
          </a:prstGeom>
        </p:spPr>
        <p:txBody>
          <a:bodyPr wrap="none">
            <a:spAutoFit/>
          </a:bodyPr>
          <a:lstStyle/>
          <a:p>
            <a:r>
              <a:rPr lang="zh-CN" altLang="en-US" sz="2400" b="1" dirty="0">
                <a:solidFill>
                  <a:srgbClr val="D67A71"/>
                </a:solidFill>
                <a:latin typeface="微软雅黑" panose="020B0503020204020204" pitchFamily="34" charset="-122"/>
                <a:ea typeface="微软雅黑" panose="020B0503020204020204" pitchFamily="34" charset="-122"/>
              </a:rPr>
              <a:t>分布式特性是衡量分布式架构是否合理的标准</a:t>
            </a:r>
          </a:p>
        </p:txBody>
      </p:sp>
    </p:spTree>
    <p:extLst>
      <p:ext uri="{BB962C8B-B14F-4D97-AF65-F5344CB8AC3E}">
        <p14:creationId xmlns:p14="http://schemas.microsoft.com/office/powerpoint/2010/main" val="25900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06" name="组合 105">
            <a:extLst>
              <a:ext uri="{FF2B5EF4-FFF2-40B4-BE49-F238E27FC236}">
                <a16:creationId xmlns:a16="http://schemas.microsoft.com/office/drawing/2014/main" id="{0F42F8D9-9B5A-487A-AB8B-196BD40F3827}"/>
              </a:ext>
            </a:extLst>
          </p:cNvPr>
          <p:cNvGrpSpPr/>
          <p:nvPr/>
        </p:nvGrpSpPr>
        <p:grpSpPr>
          <a:xfrm>
            <a:off x="1162117" y="1168732"/>
            <a:ext cx="9908662" cy="3679645"/>
            <a:chOff x="706441" y="2119313"/>
            <a:chExt cx="10674347" cy="3963987"/>
          </a:xfrm>
        </p:grpSpPr>
        <p:sp>
          <p:nvSpPr>
            <p:cNvPr id="107" name="稻壳儿小白白(http://dwz.cn/Wu2UP)">
              <a:extLst>
                <a:ext uri="{FF2B5EF4-FFF2-40B4-BE49-F238E27FC236}">
                  <a16:creationId xmlns:a16="http://schemas.microsoft.com/office/drawing/2014/main" id="{104F2BA6-2369-4AA2-8A05-371D54F3A2F4}"/>
                </a:ext>
              </a:extLst>
            </p:cNvPr>
            <p:cNvSpPr>
              <a:spLocks/>
            </p:cNvSpPr>
            <p:nvPr/>
          </p:nvSpPr>
          <p:spPr bwMode="auto">
            <a:xfrm rot="900000">
              <a:off x="5768977" y="4084638"/>
              <a:ext cx="1006475" cy="1998662"/>
            </a:xfrm>
            <a:custGeom>
              <a:avLst/>
              <a:gdLst>
                <a:gd name="T0" fmla="*/ 2147483646 w 252"/>
                <a:gd name="T1" fmla="*/ 2147483646 h 499"/>
                <a:gd name="T2" fmla="*/ 2147483646 w 252"/>
                <a:gd name="T3" fmla="*/ 2147483646 h 499"/>
                <a:gd name="T4" fmla="*/ 2147483646 w 252"/>
                <a:gd name="T5" fmla="*/ 914433926 h 499"/>
                <a:gd name="T6" fmla="*/ 2147483646 w 252"/>
                <a:gd name="T7" fmla="*/ 1459884407 h 499"/>
                <a:gd name="T8" fmla="*/ 2147483646 w 252"/>
                <a:gd name="T9" fmla="*/ 673793419 h 499"/>
                <a:gd name="T10" fmla="*/ 2147483646 w 252"/>
                <a:gd name="T11" fmla="*/ 32086736 h 499"/>
                <a:gd name="T12" fmla="*/ 1738725502 w 252"/>
                <a:gd name="T13" fmla="*/ 898392561 h 499"/>
                <a:gd name="T14" fmla="*/ 2057758107 w 252"/>
                <a:gd name="T15" fmla="*/ 1732611650 h 499"/>
                <a:gd name="T16" fmla="*/ 0 w 252"/>
                <a:gd name="T17" fmla="*/ 2147483646 h 499"/>
                <a:gd name="T18" fmla="*/ 0 w 252"/>
                <a:gd name="T19" fmla="*/ 2147483646 h 499"/>
                <a:gd name="T20" fmla="*/ 2147483646 w 252"/>
                <a:gd name="T21" fmla="*/ 2147483646 h 499"/>
                <a:gd name="T22" fmla="*/ 2147483646 w 252"/>
                <a:gd name="T23" fmla="*/ 2147483646 h 499"/>
                <a:gd name="T24" fmla="*/ 2147483646 w 252"/>
                <a:gd name="T25" fmla="*/ 2147483646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稻壳儿小白白(http://dwz.cn/Wu2UP)">
              <a:extLst>
                <a:ext uri="{FF2B5EF4-FFF2-40B4-BE49-F238E27FC236}">
                  <a16:creationId xmlns:a16="http://schemas.microsoft.com/office/drawing/2014/main" id="{55CA5E7E-833B-4218-A370-73226218E92B}"/>
                </a:ext>
              </a:extLst>
            </p:cNvPr>
            <p:cNvSpPr>
              <a:spLocks/>
            </p:cNvSpPr>
            <p:nvPr/>
          </p:nvSpPr>
          <p:spPr bwMode="auto">
            <a:xfrm rot="900000">
              <a:off x="4664075" y="2490788"/>
              <a:ext cx="763588" cy="234950"/>
            </a:xfrm>
            <a:custGeom>
              <a:avLst/>
              <a:gdLst>
                <a:gd name="T0" fmla="*/ 1526352444 w 382"/>
                <a:gd name="T1" fmla="*/ 471807714 h 117"/>
                <a:gd name="T2" fmla="*/ 0 w 382"/>
                <a:gd name="T3" fmla="*/ 0 h 117"/>
                <a:gd name="T4" fmla="*/ 1510369068 w 382"/>
                <a:gd name="T5" fmla="*/ 471807714 h 117"/>
                <a:gd name="T6" fmla="*/ 1526352444 w 382"/>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稻壳儿小白白(http://dwz.cn/Wu2UP)">
              <a:extLst>
                <a:ext uri="{FF2B5EF4-FFF2-40B4-BE49-F238E27FC236}">
                  <a16:creationId xmlns:a16="http://schemas.microsoft.com/office/drawing/2014/main" id="{C7DDB2FE-2DF9-436B-B62F-F67980301F94}"/>
                </a:ext>
              </a:extLst>
            </p:cNvPr>
            <p:cNvSpPr>
              <a:spLocks/>
            </p:cNvSpPr>
            <p:nvPr/>
          </p:nvSpPr>
          <p:spPr bwMode="auto">
            <a:xfrm rot="900000">
              <a:off x="5330825" y="2936879"/>
              <a:ext cx="939800" cy="295275"/>
            </a:xfrm>
            <a:custGeom>
              <a:avLst/>
              <a:gdLst>
                <a:gd name="T0" fmla="*/ 0 w 470"/>
                <a:gd name="T1" fmla="*/ 0 h 148"/>
                <a:gd name="T2" fmla="*/ 0 w 470"/>
                <a:gd name="T3" fmla="*/ 7960454 h 148"/>
                <a:gd name="T4" fmla="*/ 1879200085 w 470"/>
                <a:gd name="T5" fmla="*/ 589103552 h 148"/>
                <a:gd name="T6" fmla="*/ 0 w 470"/>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稻壳儿小白白(http://dwz.cn/Wu2UP)">
              <a:extLst>
                <a:ext uri="{FF2B5EF4-FFF2-40B4-BE49-F238E27FC236}">
                  <a16:creationId xmlns:a16="http://schemas.microsoft.com/office/drawing/2014/main" id="{097BF8C7-532F-4069-8245-B4E6FDE2358E}"/>
                </a:ext>
              </a:extLst>
            </p:cNvPr>
            <p:cNvSpPr>
              <a:spLocks/>
            </p:cNvSpPr>
            <p:nvPr/>
          </p:nvSpPr>
          <p:spPr bwMode="auto">
            <a:xfrm rot="900000">
              <a:off x="6365876" y="2900363"/>
              <a:ext cx="1746251" cy="404812"/>
            </a:xfrm>
            <a:custGeom>
              <a:avLst/>
              <a:gdLst>
                <a:gd name="T0" fmla="*/ 2147483646 w 437"/>
                <a:gd name="T1" fmla="*/ 530123358 h 101"/>
                <a:gd name="T2" fmla="*/ 1772443750 w 437"/>
                <a:gd name="T3" fmla="*/ 321288463 h 101"/>
                <a:gd name="T4" fmla="*/ 0 w 437"/>
                <a:gd name="T5" fmla="*/ 738962262 h 101"/>
                <a:gd name="T6" fmla="*/ 1277439817 w 437"/>
                <a:gd name="T7" fmla="*/ 1028122279 h 101"/>
                <a:gd name="T8" fmla="*/ 910175870 w 437"/>
                <a:gd name="T9" fmla="*/ 1349406734 h 101"/>
                <a:gd name="T10" fmla="*/ 1900187732 w 437"/>
                <a:gd name="T11" fmla="*/ 1172700284 h 101"/>
                <a:gd name="T12" fmla="*/ 2147483646 w 437"/>
                <a:gd name="T13" fmla="*/ 1622502528 h 101"/>
                <a:gd name="T14" fmla="*/ 2147483646 w 437"/>
                <a:gd name="T15" fmla="*/ 1622502528 h 101"/>
                <a:gd name="T16" fmla="*/ 2147483646 w 437"/>
                <a:gd name="T17" fmla="*/ 674705371 h 101"/>
                <a:gd name="T18" fmla="*/ 2147483646 w 437"/>
                <a:gd name="T19" fmla="*/ 0 h 101"/>
                <a:gd name="T20" fmla="*/ 2147483646 w 437"/>
                <a:gd name="T21" fmla="*/ 176706450 h 101"/>
                <a:gd name="T22" fmla="*/ 2147483646 w 437"/>
                <a:gd name="T23" fmla="*/ 530123358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稻壳儿小白白(http://dwz.cn/Wu2UP)">
              <a:extLst>
                <a:ext uri="{FF2B5EF4-FFF2-40B4-BE49-F238E27FC236}">
                  <a16:creationId xmlns:a16="http://schemas.microsoft.com/office/drawing/2014/main" id="{0E4DCF75-7A54-465B-8DB6-A8A417B3C0BE}"/>
                </a:ext>
              </a:extLst>
            </p:cNvPr>
            <p:cNvSpPr>
              <a:spLocks/>
            </p:cNvSpPr>
            <p:nvPr/>
          </p:nvSpPr>
          <p:spPr bwMode="auto">
            <a:xfrm rot="900000">
              <a:off x="4670427" y="2446342"/>
              <a:ext cx="1754188" cy="409575"/>
            </a:xfrm>
            <a:custGeom>
              <a:avLst/>
              <a:gdLst>
                <a:gd name="T0" fmla="*/ 2147483646 w 439"/>
                <a:gd name="T1" fmla="*/ 370846070 h 102"/>
                <a:gd name="T2" fmla="*/ 2147483646 w 439"/>
                <a:gd name="T3" fmla="*/ 145114029 h 102"/>
                <a:gd name="T4" fmla="*/ 2147483646 w 439"/>
                <a:gd name="T5" fmla="*/ 241858053 h 102"/>
                <a:gd name="T6" fmla="*/ 2147483646 w 439"/>
                <a:gd name="T7" fmla="*/ 48370004 h 102"/>
                <a:gd name="T8" fmla="*/ 0 w 439"/>
                <a:gd name="T9" fmla="*/ 709444132 h 102"/>
                <a:gd name="T10" fmla="*/ 2147483646 w 439"/>
                <a:gd name="T11" fmla="*/ 1644624320 h 102"/>
                <a:gd name="T12" fmla="*/ 2147483646 w 439"/>
                <a:gd name="T13" fmla="*/ 1209282234 h 102"/>
                <a:gd name="T14" fmla="*/ 2147483646 w 439"/>
                <a:gd name="T15" fmla="*/ 806188156 h 102"/>
                <a:gd name="T16" fmla="*/ 2147483646 w 439"/>
                <a:gd name="T17" fmla="*/ 1080294217 h 102"/>
                <a:gd name="T18" fmla="*/ 2147483646 w 439"/>
                <a:gd name="T19" fmla="*/ 741692140 h 102"/>
                <a:gd name="T20" fmla="*/ 2147483646 w 439"/>
                <a:gd name="T21" fmla="*/ 37084607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稻壳儿小白白(http://dwz.cn/Wu2UP)">
              <a:extLst>
                <a:ext uri="{FF2B5EF4-FFF2-40B4-BE49-F238E27FC236}">
                  <a16:creationId xmlns:a16="http://schemas.microsoft.com/office/drawing/2014/main" id="{A86DBAB7-AB84-4D3A-BEB0-8C18C762388B}"/>
                </a:ext>
              </a:extLst>
            </p:cNvPr>
            <p:cNvSpPr>
              <a:spLocks/>
            </p:cNvSpPr>
            <p:nvPr/>
          </p:nvSpPr>
          <p:spPr bwMode="auto">
            <a:xfrm rot="900000">
              <a:off x="5703890" y="2563813"/>
              <a:ext cx="1566863" cy="311150"/>
            </a:xfrm>
            <a:custGeom>
              <a:avLst/>
              <a:gdLst>
                <a:gd name="T0" fmla="*/ 1757447579 w 392"/>
                <a:gd name="T1" fmla="*/ 652429692 h 78"/>
                <a:gd name="T2" fmla="*/ 1358025676 w 392"/>
                <a:gd name="T3" fmla="*/ 875213092 h 78"/>
                <a:gd name="T4" fmla="*/ 2147483646 w 392"/>
                <a:gd name="T5" fmla="*/ 1241209263 h 78"/>
                <a:gd name="T6" fmla="*/ 2147483646 w 392"/>
                <a:gd name="T7" fmla="*/ 827471512 h 78"/>
                <a:gd name="T8" fmla="*/ 2147483646 w 392"/>
                <a:gd name="T9" fmla="*/ 1034342382 h 78"/>
                <a:gd name="T10" fmla="*/ 2147483646 w 392"/>
                <a:gd name="T11" fmla="*/ 684254752 h 78"/>
                <a:gd name="T12" fmla="*/ 2147483646 w 392"/>
                <a:gd name="T13" fmla="*/ 509212931 h 78"/>
                <a:gd name="T14" fmla="*/ 2147483646 w 392"/>
                <a:gd name="T15" fmla="*/ 0 h 78"/>
                <a:gd name="T16" fmla="*/ 0 w 392"/>
                <a:gd name="T17" fmla="*/ 556954511 h 78"/>
                <a:gd name="T18" fmla="*/ 846768998 w 392"/>
                <a:gd name="T19" fmla="*/ 747908862 h 78"/>
                <a:gd name="T20" fmla="*/ 1757447579 w 392"/>
                <a:gd name="T21" fmla="*/ 652429692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稻壳儿小白白(http://dwz.cn/Wu2UP)">
              <a:extLst>
                <a:ext uri="{FF2B5EF4-FFF2-40B4-BE49-F238E27FC236}">
                  <a16:creationId xmlns:a16="http://schemas.microsoft.com/office/drawing/2014/main" id="{761F6E59-5013-4AA5-AD6B-79A68461B577}"/>
                </a:ext>
              </a:extLst>
            </p:cNvPr>
            <p:cNvSpPr>
              <a:spLocks/>
            </p:cNvSpPr>
            <p:nvPr/>
          </p:nvSpPr>
          <p:spPr bwMode="auto">
            <a:xfrm rot="900000">
              <a:off x="5346701" y="2809879"/>
              <a:ext cx="1946275" cy="557213"/>
            </a:xfrm>
            <a:custGeom>
              <a:avLst/>
              <a:gdLst>
                <a:gd name="T0" fmla="*/ 2147483646 w 487"/>
                <a:gd name="T1" fmla="*/ 2147483646 h 139"/>
                <a:gd name="T2" fmla="*/ 2147483646 w 487"/>
                <a:gd name="T3" fmla="*/ 1028474893 h 139"/>
                <a:gd name="T4" fmla="*/ 2147483646 w 487"/>
                <a:gd name="T5" fmla="*/ 578515373 h 139"/>
                <a:gd name="T6" fmla="*/ 2147483646 w 487"/>
                <a:gd name="T7" fmla="*/ 755284182 h 139"/>
                <a:gd name="T8" fmla="*/ 2147483646 w 487"/>
                <a:gd name="T9" fmla="*/ 433888534 h 139"/>
                <a:gd name="T10" fmla="*/ 2147483646 w 487"/>
                <a:gd name="T11" fmla="*/ 144630848 h 139"/>
                <a:gd name="T12" fmla="*/ 2147483646 w 487"/>
                <a:gd name="T13" fmla="*/ 482097481 h 139"/>
                <a:gd name="T14" fmla="*/ 1309679220 w 487"/>
                <a:gd name="T15" fmla="*/ 208906770 h 139"/>
                <a:gd name="T16" fmla="*/ 1868687766 w 487"/>
                <a:gd name="T17" fmla="*/ 610657343 h 139"/>
                <a:gd name="T18" fmla="*/ 0 w 487"/>
                <a:gd name="T19" fmla="*/ 1044541869 h 139"/>
                <a:gd name="T20" fmla="*/ 2147483646 w 487"/>
                <a:gd name="T21" fmla="*/ 2147483646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稻壳儿小白白(http://dwz.cn/Wu2UP)">
              <a:extLst>
                <a:ext uri="{FF2B5EF4-FFF2-40B4-BE49-F238E27FC236}">
                  <a16:creationId xmlns:a16="http://schemas.microsoft.com/office/drawing/2014/main" id="{134553E6-69F2-4EF5-89CD-186C2FB9E40B}"/>
                </a:ext>
              </a:extLst>
            </p:cNvPr>
            <p:cNvSpPr>
              <a:spLocks/>
            </p:cNvSpPr>
            <p:nvPr/>
          </p:nvSpPr>
          <p:spPr bwMode="auto">
            <a:xfrm rot="900000">
              <a:off x="4664076" y="2489200"/>
              <a:ext cx="755651" cy="234950"/>
            </a:xfrm>
            <a:custGeom>
              <a:avLst/>
              <a:gdLst>
                <a:gd name="T0" fmla="*/ 1510600324 w 378"/>
                <a:gd name="T1" fmla="*/ 471807714 h 117"/>
                <a:gd name="T2" fmla="*/ 0 w 378"/>
                <a:gd name="T3" fmla="*/ 0 h 117"/>
                <a:gd name="T4" fmla="*/ 1510600324 w 378"/>
                <a:gd name="T5" fmla="*/ 471807714 h 117"/>
                <a:gd name="T6" fmla="*/ 1510600324 w 378"/>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稻壳儿小白白(http://dwz.cn/Wu2UP)">
              <a:extLst>
                <a:ext uri="{FF2B5EF4-FFF2-40B4-BE49-F238E27FC236}">
                  <a16:creationId xmlns:a16="http://schemas.microsoft.com/office/drawing/2014/main" id="{764ABF46-E005-4337-A159-50626A780D52}"/>
                </a:ext>
              </a:extLst>
            </p:cNvPr>
            <p:cNvSpPr>
              <a:spLocks/>
            </p:cNvSpPr>
            <p:nvPr/>
          </p:nvSpPr>
          <p:spPr bwMode="auto">
            <a:xfrm rot="900000">
              <a:off x="4506915" y="2506667"/>
              <a:ext cx="1047751" cy="1417637"/>
            </a:xfrm>
            <a:custGeom>
              <a:avLst/>
              <a:gdLst>
                <a:gd name="T0" fmla="*/ 1311375097 w 262"/>
                <a:gd name="T1" fmla="*/ 2147483646 h 354"/>
                <a:gd name="T2" fmla="*/ 1631222780 w 262"/>
                <a:gd name="T3" fmla="*/ 2147483646 h 354"/>
                <a:gd name="T4" fmla="*/ 2147483646 w 262"/>
                <a:gd name="T5" fmla="*/ 2147483646 h 354"/>
                <a:gd name="T6" fmla="*/ 2147483646 w 262"/>
                <a:gd name="T7" fmla="*/ 2147483646 h 354"/>
                <a:gd name="T8" fmla="*/ 2147483646 w 262"/>
                <a:gd name="T9" fmla="*/ 2147483646 h 354"/>
                <a:gd name="T10" fmla="*/ 2147483646 w 262"/>
                <a:gd name="T11" fmla="*/ 2147483646 h 354"/>
                <a:gd name="T12" fmla="*/ 2147483646 w 262"/>
                <a:gd name="T13" fmla="*/ 946184596 h 354"/>
                <a:gd name="T14" fmla="*/ 0 w 262"/>
                <a:gd name="T15" fmla="*/ 0 h 354"/>
                <a:gd name="T16" fmla="*/ 0 w 262"/>
                <a:gd name="T17" fmla="*/ 2147483646 h 354"/>
                <a:gd name="T18" fmla="*/ 1055496152 w 262"/>
                <a:gd name="T19" fmla="*/ 2147483646 h 354"/>
                <a:gd name="T20" fmla="*/ 1311375097 w 262"/>
                <a:gd name="T21" fmla="*/ 2147483646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稻壳儿小白白(http://dwz.cn/Wu2UP)">
              <a:extLst>
                <a:ext uri="{FF2B5EF4-FFF2-40B4-BE49-F238E27FC236}">
                  <a16:creationId xmlns:a16="http://schemas.microsoft.com/office/drawing/2014/main" id="{B6CD0D67-7E6C-4A4D-ABB2-8ACF8BD3EC3B}"/>
                </a:ext>
              </a:extLst>
            </p:cNvPr>
            <p:cNvSpPr>
              <a:spLocks/>
            </p:cNvSpPr>
            <p:nvPr/>
          </p:nvSpPr>
          <p:spPr bwMode="auto">
            <a:xfrm rot="900000">
              <a:off x="5127625" y="2913063"/>
              <a:ext cx="939800" cy="1849437"/>
            </a:xfrm>
            <a:custGeom>
              <a:avLst/>
              <a:gdLst>
                <a:gd name="T0" fmla="*/ 0 w 235"/>
                <a:gd name="T1" fmla="*/ 0 h 462"/>
                <a:gd name="T2" fmla="*/ 0 w 235"/>
                <a:gd name="T3" fmla="*/ 1906961696 h 462"/>
                <a:gd name="T4" fmla="*/ 1135518349 w 235"/>
                <a:gd name="T5" fmla="*/ 2147483646 h 462"/>
                <a:gd name="T6" fmla="*/ 0 w 235"/>
                <a:gd name="T7" fmla="*/ 2147483646 h 462"/>
                <a:gd name="T8" fmla="*/ 0 w 235"/>
                <a:gd name="T9" fmla="*/ 2147483646 h 462"/>
                <a:gd name="T10" fmla="*/ 1567334454 w 235"/>
                <a:gd name="T11" fmla="*/ 2147483646 h 462"/>
                <a:gd name="T12" fmla="*/ 1871201787 w 235"/>
                <a:gd name="T13" fmla="*/ 2147483646 h 462"/>
                <a:gd name="T14" fmla="*/ 2147483646 w 235"/>
                <a:gd name="T15" fmla="*/ 2147483646 h 462"/>
                <a:gd name="T16" fmla="*/ 2147483646 w 235"/>
                <a:gd name="T17" fmla="*/ 2147483646 h 462"/>
                <a:gd name="T18" fmla="*/ 2147483646 w 235"/>
                <a:gd name="T19" fmla="*/ 1169816940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稻壳儿小白白(http://dwz.cn/Wu2UP)">
              <a:extLst>
                <a:ext uri="{FF2B5EF4-FFF2-40B4-BE49-F238E27FC236}">
                  <a16:creationId xmlns:a16="http://schemas.microsoft.com/office/drawing/2014/main" id="{B5562B78-E1BE-4E39-9724-0FDA4ABAD4F0}"/>
                </a:ext>
              </a:extLst>
            </p:cNvPr>
            <p:cNvSpPr>
              <a:spLocks/>
            </p:cNvSpPr>
            <p:nvPr/>
          </p:nvSpPr>
          <p:spPr bwMode="auto">
            <a:xfrm rot="900000">
              <a:off x="6062664" y="3205163"/>
              <a:ext cx="1350963" cy="1612900"/>
            </a:xfrm>
            <a:custGeom>
              <a:avLst/>
              <a:gdLst>
                <a:gd name="T0" fmla="*/ 0 w 338"/>
                <a:gd name="T1" fmla="*/ 1201338348 h 403"/>
                <a:gd name="T2" fmla="*/ 0 w 338"/>
                <a:gd name="T3" fmla="*/ 2147483646 h 403"/>
                <a:gd name="T4" fmla="*/ 2060832577 w 338"/>
                <a:gd name="T5" fmla="*/ 2147483646 h 403"/>
                <a:gd name="T6" fmla="*/ 1741322070 w 338"/>
                <a:gd name="T7" fmla="*/ 2147483646 h 403"/>
                <a:gd name="T8" fmla="*/ 2147483646 w 338"/>
                <a:gd name="T9" fmla="*/ 2147483646 h 403"/>
                <a:gd name="T10" fmla="*/ 2147483646 w 338"/>
                <a:gd name="T11" fmla="*/ 2147483646 h 403"/>
                <a:gd name="T12" fmla="*/ 2147483646 w 338"/>
                <a:gd name="T13" fmla="*/ 2147483646 h 403"/>
                <a:gd name="T14" fmla="*/ 2147483646 w 338"/>
                <a:gd name="T15" fmla="*/ 2147483646 h 403"/>
                <a:gd name="T16" fmla="*/ 2147483646 w 338"/>
                <a:gd name="T17" fmla="*/ 2147483646 h 403"/>
                <a:gd name="T18" fmla="*/ 2147483646 w 338"/>
                <a:gd name="T19" fmla="*/ 1938161496 h 403"/>
                <a:gd name="T20" fmla="*/ 2147483646 w 338"/>
                <a:gd name="T21" fmla="*/ 2034271126 h 403"/>
                <a:gd name="T22" fmla="*/ 2147483646 w 338"/>
                <a:gd name="T23" fmla="*/ 0 h 403"/>
                <a:gd name="T24" fmla="*/ 2147483646 w 338"/>
                <a:gd name="T25" fmla="*/ 0 h 403"/>
                <a:gd name="T26" fmla="*/ 0 w 338"/>
                <a:gd name="T27" fmla="*/ 1201338348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稻壳儿小白白(http://dwz.cn/Wu2UP)">
              <a:extLst>
                <a:ext uri="{FF2B5EF4-FFF2-40B4-BE49-F238E27FC236}">
                  <a16:creationId xmlns:a16="http://schemas.microsoft.com/office/drawing/2014/main" id="{1A60BD33-390E-45BD-BA18-8B94A7CD455B}"/>
                </a:ext>
              </a:extLst>
            </p:cNvPr>
            <p:cNvSpPr>
              <a:spLocks/>
            </p:cNvSpPr>
            <p:nvPr/>
          </p:nvSpPr>
          <p:spPr bwMode="auto">
            <a:xfrm rot="900000">
              <a:off x="6500815" y="4183063"/>
              <a:ext cx="1135063" cy="1504950"/>
            </a:xfrm>
            <a:custGeom>
              <a:avLst/>
              <a:gdLst>
                <a:gd name="T0" fmla="*/ 2147483646 w 284"/>
                <a:gd name="T1" fmla="*/ 2018546208 h 376"/>
                <a:gd name="T2" fmla="*/ 2147483646 w 284"/>
                <a:gd name="T3" fmla="*/ 704888961 h 376"/>
                <a:gd name="T4" fmla="*/ 1357753970 w 284"/>
                <a:gd name="T5" fmla="*/ 1329679360 h 376"/>
                <a:gd name="T6" fmla="*/ 1357753970 w 284"/>
                <a:gd name="T7" fmla="*/ 2147483646 h 376"/>
                <a:gd name="T8" fmla="*/ 1389703568 w 284"/>
                <a:gd name="T9" fmla="*/ 2147483646 h 376"/>
                <a:gd name="T10" fmla="*/ 1357753970 w 284"/>
                <a:gd name="T11" fmla="*/ 2147483646 h 376"/>
                <a:gd name="T12" fmla="*/ 319471993 w 284"/>
                <a:gd name="T13" fmla="*/ 2147483646 h 376"/>
                <a:gd name="T14" fmla="*/ 1357753970 w 284"/>
                <a:gd name="T15" fmla="*/ 2147483646 h 376"/>
                <a:gd name="T16" fmla="*/ 1389703568 w 284"/>
                <a:gd name="T17" fmla="*/ 2147483646 h 376"/>
                <a:gd name="T18" fmla="*/ 1357753970 w 284"/>
                <a:gd name="T19" fmla="*/ 2147483646 h 376"/>
                <a:gd name="T20" fmla="*/ 1357753970 w 284"/>
                <a:gd name="T21" fmla="*/ 2147483646 h 376"/>
                <a:gd name="T22" fmla="*/ 2147483646 w 284"/>
                <a:gd name="T23" fmla="*/ 2147483646 h 376"/>
                <a:gd name="T24" fmla="*/ 2147483646 w 284"/>
                <a:gd name="T25" fmla="*/ 0 h 376"/>
                <a:gd name="T26" fmla="*/ 2147483646 w 284"/>
                <a:gd name="T27" fmla="*/ 480607384 h 376"/>
                <a:gd name="T28" fmla="*/ 2147483646 w 284"/>
                <a:gd name="T29" fmla="*/ 2018546208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稻壳儿小白白(http://dwz.cn/Wu2UP)">
              <a:extLst>
                <a:ext uri="{FF2B5EF4-FFF2-40B4-BE49-F238E27FC236}">
                  <a16:creationId xmlns:a16="http://schemas.microsoft.com/office/drawing/2014/main" id="{2131493B-D684-4704-9FEE-E808E1735A55}"/>
                </a:ext>
              </a:extLst>
            </p:cNvPr>
            <p:cNvSpPr>
              <a:spLocks/>
            </p:cNvSpPr>
            <p:nvPr/>
          </p:nvSpPr>
          <p:spPr bwMode="auto">
            <a:xfrm rot="900000">
              <a:off x="7105649" y="3163889"/>
              <a:ext cx="795339" cy="1608137"/>
            </a:xfrm>
            <a:custGeom>
              <a:avLst/>
              <a:gdLst>
                <a:gd name="T0" fmla="*/ 2147483646 w 199"/>
                <a:gd name="T1" fmla="*/ 0 h 401"/>
                <a:gd name="T2" fmla="*/ 2147483646 w 199"/>
                <a:gd name="T3" fmla="*/ 0 h 401"/>
                <a:gd name="T4" fmla="*/ 0 w 199"/>
                <a:gd name="T5" fmla="*/ 948877026 h 401"/>
                <a:gd name="T6" fmla="*/ 0 w 199"/>
                <a:gd name="T7" fmla="*/ 948877026 h 401"/>
                <a:gd name="T8" fmla="*/ 0 w 199"/>
                <a:gd name="T9" fmla="*/ 2147483646 h 401"/>
                <a:gd name="T10" fmla="*/ 1261897659 w 199"/>
                <a:gd name="T11" fmla="*/ 2147483646 h 401"/>
                <a:gd name="T12" fmla="*/ 0 w 199"/>
                <a:gd name="T13" fmla="*/ 2147483646 h 401"/>
                <a:gd name="T14" fmla="*/ 0 w 199"/>
                <a:gd name="T15" fmla="*/ 2147483646 h 401"/>
                <a:gd name="T16" fmla="*/ 1517472931 w 199"/>
                <a:gd name="T17" fmla="*/ 2147483646 h 401"/>
                <a:gd name="T18" fmla="*/ 1820968316 w 199"/>
                <a:gd name="T19" fmla="*/ 2147483646 h 401"/>
                <a:gd name="T20" fmla="*/ 2060568884 w 199"/>
                <a:gd name="T21" fmla="*/ 2147483646 h 401"/>
                <a:gd name="T22" fmla="*/ 2147483646 w 199"/>
                <a:gd name="T23" fmla="*/ 2147483646 h 401"/>
                <a:gd name="T24" fmla="*/ 2147483646 w 199"/>
                <a:gd name="T25" fmla="*/ 0 h 401"/>
                <a:gd name="T26" fmla="*/ 2147483646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稻壳儿小白白(http://dwz.cn/Wu2UP)">
              <a:extLst>
                <a:ext uri="{FF2B5EF4-FFF2-40B4-BE49-F238E27FC236}">
                  <a16:creationId xmlns:a16="http://schemas.microsoft.com/office/drawing/2014/main" id="{105F3AC3-0A52-46C8-9A37-9C2D667B4B7F}"/>
                </a:ext>
              </a:extLst>
            </p:cNvPr>
            <p:cNvSpPr>
              <a:spLocks/>
            </p:cNvSpPr>
            <p:nvPr/>
          </p:nvSpPr>
          <p:spPr bwMode="auto">
            <a:xfrm rot="900000">
              <a:off x="4248151" y="3276604"/>
              <a:ext cx="763588" cy="1770063"/>
            </a:xfrm>
            <a:custGeom>
              <a:avLst/>
              <a:gdLst>
                <a:gd name="T0" fmla="*/ 1949895918 w 191"/>
                <a:gd name="T1" fmla="*/ 2147483646 h 442"/>
                <a:gd name="T2" fmla="*/ 2147483646 w 191"/>
                <a:gd name="T3" fmla="*/ 2147483646 h 442"/>
                <a:gd name="T4" fmla="*/ 2147483646 w 191"/>
                <a:gd name="T5" fmla="*/ 2147483646 h 442"/>
                <a:gd name="T6" fmla="*/ 1630240391 w 191"/>
                <a:gd name="T7" fmla="*/ 1667883911 h 442"/>
                <a:gd name="T8" fmla="*/ 1310584863 w 191"/>
                <a:gd name="T9" fmla="*/ 128297530 h 442"/>
                <a:gd name="T10" fmla="*/ 1054862840 w 191"/>
                <a:gd name="T11" fmla="*/ 1411288850 h 442"/>
                <a:gd name="T12" fmla="*/ 0 w 191"/>
                <a:gd name="T13" fmla="*/ 930168107 h 442"/>
                <a:gd name="T14" fmla="*/ 0 w 191"/>
                <a:gd name="T15" fmla="*/ 2147483646 h 442"/>
                <a:gd name="T16" fmla="*/ 2147483646 w 191"/>
                <a:gd name="T17" fmla="*/ 2147483646 h 442"/>
                <a:gd name="T18" fmla="*/ 2147483646 w 191"/>
                <a:gd name="T19" fmla="*/ 2147483646 h 442"/>
                <a:gd name="T20" fmla="*/ 1949895918 w 191"/>
                <a:gd name="T21" fmla="*/ 2147483646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稻壳儿小白白(http://dwz.cn/Wu2UP)">
              <a:extLst>
                <a:ext uri="{FF2B5EF4-FFF2-40B4-BE49-F238E27FC236}">
                  <a16:creationId xmlns:a16="http://schemas.microsoft.com/office/drawing/2014/main" id="{175D1BC9-0148-449F-8183-D7FD582E433B}"/>
                </a:ext>
              </a:extLst>
            </p:cNvPr>
            <p:cNvSpPr>
              <a:spLocks/>
            </p:cNvSpPr>
            <p:nvPr/>
          </p:nvSpPr>
          <p:spPr bwMode="auto">
            <a:xfrm rot="900000">
              <a:off x="4494215" y="4008442"/>
              <a:ext cx="1284287" cy="1774825"/>
            </a:xfrm>
            <a:custGeom>
              <a:avLst/>
              <a:gdLst>
                <a:gd name="T0" fmla="*/ 2147483646 w 321"/>
                <a:gd name="T1" fmla="*/ 1011217561 h 443"/>
                <a:gd name="T2" fmla="*/ 2147483646 w 321"/>
                <a:gd name="T3" fmla="*/ 2147483646 h 443"/>
                <a:gd name="T4" fmla="*/ 2147483646 w 321"/>
                <a:gd name="T5" fmla="*/ 706248140 h 443"/>
                <a:gd name="T6" fmla="*/ 1376615633 w 321"/>
                <a:gd name="T7" fmla="*/ 0 h 443"/>
                <a:gd name="T8" fmla="*/ 1376615633 w 321"/>
                <a:gd name="T9" fmla="*/ 1990332024 h 443"/>
                <a:gd name="T10" fmla="*/ 272120811 w 321"/>
                <a:gd name="T11" fmla="*/ 1749564793 h 443"/>
                <a:gd name="T12" fmla="*/ 1376615633 w 321"/>
                <a:gd name="T13" fmla="*/ 2147483646 h 443"/>
                <a:gd name="T14" fmla="*/ 1376615633 w 321"/>
                <a:gd name="T15" fmla="*/ 2147483646 h 443"/>
                <a:gd name="T16" fmla="*/ 2147483646 w 321"/>
                <a:gd name="T17" fmla="*/ 2147483646 h 443"/>
                <a:gd name="T18" fmla="*/ 2147483646 w 321"/>
                <a:gd name="T19" fmla="*/ 1701412148 h 443"/>
                <a:gd name="T20" fmla="*/ 2147483646 w 321"/>
                <a:gd name="T21" fmla="*/ 1011217561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23" name="稻壳儿小白白(http://dwz.cn/Wu2UP)">
              <a:extLst>
                <a:ext uri="{FF2B5EF4-FFF2-40B4-BE49-F238E27FC236}">
                  <a16:creationId xmlns:a16="http://schemas.microsoft.com/office/drawing/2014/main" id="{2AF30F0C-5CF8-4D4F-83BF-3C488E19D5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389" y="2627317"/>
              <a:ext cx="165258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稻壳儿小白白(http://dwz.cn/Wu2UP)">
              <a:extLst>
                <a:ext uri="{FF2B5EF4-FFF2-40B4-BE49-F238E27FC236}">
                  <a16:creationId xmlns:a16="http://schemas.microsoft.com/office/drawing/2014/main" id="{8E4CBB40-063E-418A-9829-79B36F25128B}"/>
                </a:ext>
              </a:extLst>
            </p:cNvPr>
            <p:cNvCxnSpPr>
              <a:cxnSpLocks noChangeShapeType="1"/>
            </p:cNvCxnSpPr>
            <p:nvPr/>
          </p:nvCxnSpPr>
          <p:spPr bwMode="auto">
            <a:xfrm flipV="1">
              <a:off x="7481891" y="4965700"/>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125" name="稻壳儿小白白(http://dwz.cn/Wu2UP)">
              <a:extLst>
                <a:ext uri="{FF2B5EF4-FFF2-40B4-BE49-F238E27FC236}">
                  <a16:creationId xmlns:a16="http://schemas.microsoft.com/office/drawing/2014/main" id="{E7E4E475-A6EC-4063-994F-296DB447319B}"/>
                </a:ext>
              </a:extLst>
            </p:cNvPr>
            <p:cNvGrpSpPr>
              <a:grpSpLocks/>
            </p:cNvGrpSpPr>
            <p:nvPr/>
          </p:nvGrpSpPr>
          <p:grpSpPr bwMode="auto">
            <a:xfrm flipH="1">
              <a:off x="3400427" y="2474913"/>
              <a:ext cx="1349375" cy="514350"/>
              <a:chOff x="0" y="0"/>
              <a:chExt cx="1606953" cy="515155"/>
            </a:xfrm>
          </p:grpSpPr>
          <p:cxnSp>
            <p:nvCxnSpPr>
              <p:cNvPr id="140" name="稻壳儿小白白(http://dwz.cn/Wu2UP)@|9FFC:0|FBC:0|LFC:14277081|LBC:16777215">
                <a:extLst>
                  <a:ext uri="{FF2B5EF4-FFF2-40B4-BE49-F238E27FC236}">
                    <a16:creationId xmlns:a16="http://schemas.microsoft.com/office/drawing/2014/main" id="{4919E09B-6286-4FDE-86ED-5CF9017ACEA3}"/>
                  </a:ext>
                </a:extLst>
              </p:cNvPr>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141" name="稻壳儿小白白(http://dwz.cn/Wu2UP)@|9FFC:0|FBC:0|LFC:14277081|LBC:16777215">
                <a:extLst>
                  <a:ext uri="{FF2B5EF4-FFF2-40B4-BE49-F238E27FC236}">
                    <a16:creationId xmlns:a16="http://schemas.microsoft.com/office/drawing/2014/main" id="{84FAF2E3-1ECF-43F4-B42D-8D44888371DF}"/>
                  </a:ext>
                </a:extLst>
              </p:cNvPr>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126" name="稻壳儿小白白(http://dwz.cn/Wu2UP)">
              <a:extLst>
                <a:ext uri="{FF2B5EF4-FFF2-40B4-BE49-F238E27FC236}">
                  <a16:creationId xmlns:a16="http://schemas.microsoft.com/office/drawing/2014/main" id="{2C6F2622-0232-4300-B1B8-166D5677D7E3}"/>
                </a:ext>
              </a:extLst>
            </p:cNvPr>
            <p:cNvCxnSpPr>
              <a:cxnSpLocks noChangeShapeType="1"/>
            </p:cNvCxnSpPr>
            <p:nvPr/>
          </p:nvCxnSpPr>
          <p:spPr bwMode="auto">
            <a:xfrm flipH="1" flipV="1">
              <a:off x="3063875" y="4068763"/>
              <a:ext cx="1385888"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127" name="稻壳儿小白白(http://dwz.cn/Wu2UP)">
              <a:extLst>
                <a:ext uri="{FF2B5EF4-FFF2-40B4-BE49-F238E27FC236}">
                  <a16:creationId xmlns:a16="http://schemas.microsoft.com/office/drawing/2014/main" id="{1A9E145A-5D0F-46EA-896E-4DB29B61BCE3}"/>
                </a:ext>
              </a:extLst>
            </p:cNvPr>
            <p:cNvCxnSpPr>
              <a:cxnSpLocks noChangeShapeType="1"/>
            </p:cNvCxnSpPr>
            <p:nvPr/>
          </p:nvCxnSpPr>
          <p:spPr bwMode="auto">
            <a:xfrm flipH="1" flipV="1">
              <a:off x="3825877" y="5295900"/>
              <a:ext cx="1387475"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128" name="稻壳儿小白白(http://dwz.cn/Wu2UP)">
              <a:extLst>
                <a:ext uri="{FF2B5EF4-FFF2-40B4-BE49-F238E27FC236}">
                  <a16:creationId xmlns:a16="http://schemas.microsoft.com/office/drawing/2014/main" id="{7B3139CA-4CFB-4E9D-A491-80BC193DD338}"/>
                </a:ext>
              </a:extLst>
            </p:cNvPr>
            <p:cNvSpPr txBox="1">
              <a:spLocks noChangeArrowheads="1"/>
            </p:cNvSpPr>
            <p:nvPr/>
          </p:nvSpPr>
          <p:spPr bwMode="auto">
            <a:xfrm>
              <a:off x="1117602" y="21193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分布式缓存</a:t>
              </a:r>
              <a:endParaRPr lang="en-US" altLang="zh-CN" sz="1600" b="1" dirty="0">
                <a:solidFill>
                  <a:srgbClr val="445469"/>
                </a:solidFill>
                <a:sym typeface="Arial" panose="020B0604020202020204" pitchFamily="34" charset="0"/>
              </a:endParaRPr>
            </a:p>
          </p:txBody>
        </p:sp>
        <p:sp>
          <p:nvSpPr>
            <p:cNvPr id="129" name="稻壳儿小白白(http://dwz.cn/Wu2UP)">
              <a:extLst>
                <a:ext uri="{FF2B5EF4-FFF2-40B4-BE49-F238E27FC236}">
                  <a16:creationId xmlns:a16="http://schemas.microsoft.com/office/drawing/2014/main" id="{7B165F8A-D1D9-47DE-8A35-F2A2B5602B6E}"/>
                </a:ext>
              </a:extLst>
            </p:cNvPr>
            <p:cNvSpPr txBox="1">
              <a:spLocks noChangeArrowheads="1"/>
            </p:cNvSpPr>
            <p:nvPr/>
          </p:nvSpPr>
          <p:spPr bwMode="auto">
            <a:xfrm>
              <a:off x="1036641" y="243522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0" name="稻壳儿小白白(http://dwz.cn/Wu2UP)">
              <a:extLst>
                <a:ext uri="{FF2B5EF4-FFF2-40B4-BE49-F238E27FC236}">
                  <a16:creationId xmlns:a16="http://schemas.microsoft.com/office/drawing/2014/main" id="{8CF06D9A-ED2E-4877-BB6E-853A4DDF1A6A}"/>
                </a:ext>
              </a:extLst>
            </p:cNvPr>
            <p:cNvSpPr txBox="1">
              <a:spLocks noChangeArrowheads="1"/>
            </p:cNvSpPr>
            <p:nvPr/>
          </p:nvSpPr>
          <p:spPr bwMode="auto">
            <a:xfrm>
              <a:off x="787402" y="3625851"/>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分布式计算</a:t>
              </a:r>
              <a:endParaRPr lang="en-US" altLang="zh-CN" sz="1600" b="1" dirty="0">
                <a:solidFill>
                  <a:srgbClr val="445469"/>
                </a:solidFill>
                <a:sym typeface="Arial" panose="020B0604020202020204" pitchFamily="34" charset="0"/>
              </a:endParaRPr>
            </a:p>
          </p:txBody>
        </p:sp>
        <p:sp>
          <p:nvSpPr>
            <p:cNvPr id="131" name="稻壳儿小白白(http://dwz.cn/Wu2UP)">
              <a:extLst>
                <a:ext uri="{FF2B5EF4-FFF2-40B4-BE49-F238E27FC236}">
                  <a16:creationId xmlns:a16="http://schemas.microsoft.com/office/drawing/2014/main" id="{8208BFC6-D2EE-4EEE-A2AD-A91B7EA8B4FF}"/>
                </a:ext>
              </a:extLst>
            </p:cNvPr>
            <p:cNvSpPr txBox="1">
              <a:spLocks noChangeArrowheads="1"/>
            </p:cNvSpPr>
            <p:nvPr/>
          </p:nvSpPr>
          <p:spPr bwMode="auto">
            <a:xfrm>
              <a:off x="706441" y="394017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2" name="稻壳儿小白白(http://dwz.cn/Wu2UP)">
              <a:extLst>
                <a:ext uri="{FF2B5EF4-FFF2-40B4-BE49-F238E27FC236}">
                  <a16:creationId xmlns:a16="http://schemas.microsoft.com/office/drawing/2014/main" id="{6462534D-7BB4-4760-84B6-5965582CF23E}"/>
                </a:ext>
              </a:extLst>
            </p:cNvPr>
            <p:cNvSpPr txBox="1">
              <a:spLocks noChangeArrowheads="1"/>
            </p:cNvSpPr>
            <p:nvPr/>
          </p:nvSpPr>
          <p:spPr bwMode="auto">
            <a:xfrm>
              <a:off x="1603379" y="4999038"/>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分布式调度</a:t>
              </a:r>
              <a:endParaRPr lang="en-US" altLang="zh-CN" sz="1600" b="1" dirty="0">
                <a:solidFill>
                  <a:srgbClr val="445469"/>
                </a:solidFill>
                <a:sym typeface="Arial" panose="020B0604020202020204" pitchFamily="34" charset="0"/>
              </a:endParaRPr>
            </a:p>
          </p:txBody>
        </p:sp>
        <p:sp>
          <p:nvSpPr>
            <p:cNvPr id="133" name="稻壳儿小白白(http://dwz.cn/Wu2UP)">
              <a:extLst>
                <a:ext uri="{FF2B5EF4-FFF2-40B4-BE49-F238E27FC236}">
                  <a16:creationId xmlns:a16="http://schemas.microsoft.com/office/drawing/2014/main" id="{9CAF5FA2-60B5-4EE4-BC41-06C4BC03DDFC}"/>
                </a:ext>
              </a:extLst>
            </p:cNvPr>
            <p:cNvSpPr txBox="1">
              <a:spLocks noChangeArrowheads="1"/>
            </p:cNvSpPr>
            <p:nvPr/>
          </p:nvSpPr>
          <p:spPr bwMode="auto">
            <a:xfrm>
              <a:off x="1524002" y="5314950"/>
              <a:ext cx="2019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4" name="稻壳儿小白白(http://dwz.cn/Wu2UP)">
              <a:extLst>
                <a:ext uri="{FF2B5EF4-FFF2-40B4-BE49-F238E27FC236}">
                  <a16:creationId xmlns:a16="http://schemas.microsoft.com/office/drawing/2014/main" id="{84A5E520-971B-40AA-9B2B-A48C8AC7A2BC}"/>
                </a:ext>
              </a:extLst>
            </p:cNvPr>
            <p:cNvSpPr txBox="1">
              <a:spLocks noChangeArrowheads="1"/>
            </p:cNvSpPr>
            <p:nvPr/>
          </p:nvSpPr>
          <p:spPr bwMode="auto">
            <a:xfrm>
              <a:off x="9359902" y="24114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分布式事务</a:t>
              </a:r>
              <a:endParaRPr lang="en-US" altLang="zh-CN" sz="1600" b="1" dirty="0">
                <a:solidFill>
                  <a:srgbClr val="445469"/>
                </a:solidFill>
                <a:sym typeface="Arial" panose="020B0604020202020204" pitchFamily="34" charset="0"/>
              </a:endParaRPr>
            </a:p>
          </p:txBody>
        </p:sp>
        <p:sp>
          <p:nvSpPr>
            <p:cNvPr id="135" name="稻壳儿小白白(http://dwz.cn/Wu2UP)">
              <a:extLst>
                <a:ext uri="{FF2B5EF4-FFF2-40B4-BE49-F238E27FC236}">
                  <a16:creationId xmlns:a16="http://schemas.microsoft.com/office/drawing/2014/main" id="{79248030-6BB4-4252-B386-58F5041C6353}"/>
                </a:ext>
              </a:extLst>
            </p:cNvPr>
            <p:cNvSpPr txBox="1">
              <a:spLocks noChangeArrowheads="1"/>
            </p:cNvSpPr>
            <p:nvPr/>
          </p:nvSpPr>
          <p:spPr bwMode="auto">
            <a:xfrm>
              <a:off x="9359900" y="2674939"/>
              <a:ext cx="202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8" name="稻壳儿小白白(http://dwz.cn/Wu2UP)">
              <a:extLst>
                <a:ext uri="{FF2B5EF4-FFF2-40B4-BE49-F238E27FC236}">
                  <a16:creationId xmlns:a16="http://schemas.microsoft.com/office/drawing/2014/main" id="{14B5DD08-D5EC-4F93-BD74-DB3C62AD5368}"/>
                </a:ext>
              </a:extLst>
            </p:cNvPr>
            <p:cNvSpPr txBox="1">
              <a:spLocks noChangeArrowheads="1"/>
            </p:cNvSpPr>
            <p:nvPr/>
          </p:nvSpPr>
          <p:spPr bwMode="auto">
            <a:xfrm>
              <a:off x="9269417" y="4697412"/>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分布式通信</a:t>
              </a:r>
              <a:endParaRPr lang="en-US" altLang="zh-CN" sz="1600" b="1" dirty="0">
                <a:solidFill>
                  <a:srgbClr val="445469"/>
                </a:solidFill>
                <a:sym typeface="Arial" panose="020B0604020202020204" pitchFamily="34" charset="0"/>
              </a:endParaRPr>
            </a:p>
          </p:txBody>
        </p:sp>
        <p:sp>
          <p:nvSpPr>
            <p:cNvPr id="139" name="稻壳儿小白白(http://dwz.cn/Wu2UP)">
              <a:extLst>
                <a:ext uri="{FF2B5EF4-FFF2-40B4-BE49-F238E27FC236}">
                  <a16:creationId xmlns:a16="http://schemas.microsoft.com/office/drawing/2014/main" id="{8A8C0C4C-C55B-4444-92E6-037F55707593}"/>
                </a:ext>
              </a:extLst>
            </p:cNvPr>
            <p:cNvSpPr txBox="1">
              <a:spLocks noChangeArrowheads="1"/>
            </p:cNvSpPr>
            <p:nvPr/>
          </p:nvSpPr>
          <p:spPr bwMode="auto">
            <a:xfrm>
              <a:off x="9269415" y="4960939"/>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grpSp>
    </p:spTree>
    <p:extLst>
      <p:ext uri="{BB962C8B-B14F-4D97-AF65-F5344CB8AC3E}">
        <p14:creationId xmlns:p14="http://schemas.microsoft.com/office/powerpoint/2010/main" val="1835936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课程总结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cxnSp>
        <p:nvCxnSpPr>
          <p:cNvPr id="23" name="直接连接符 22">
            <a:extLst>
              <a:ext uri="{FF2B5EF4-FFF2-40B4-BE49-F238E27FC236}">
                <a16:creationId xmlns:a16="http://schemas.microsoft.com/office/drawing/2014/main" id="{6F7A5186-CA6E-4587-86A2-3AC82D2D2BBC}"/>
              </a:ext>
            </a:extLst>
          </p:cNvPr>
          <p:cNvCxnSpPr/>
          <p:nvPr/>
        </p:nvCxnSpPr>
        <p:spPr>
          <a:xfrm>
            <a:off x="0" y="21082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FD38A70E-DD86-407B-9BFA-F5ABA872D961}"/>
              </a:ext>
            </a:extLst>
          </p:cNvPr>
          <p:cNvSpPr/>
          <p:nvPr/>
        </p:nvSpPr>
        <p:spPr>
          <a:xfrm rot="11174285">
            <a:off x="2098591"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椭圆 24">
            <a:extLst>
              <a:ext uri="{FF2B5EF4-FFF2-40B4-BE49-F238E27FC236}">
                <a16:creationId xmlns:a16="http://schemas.microsoft.com/office/drawing/2014/main" id="{EB834C7E-1E1F-47B8-9923-ED113F1C2B65}"/>
              </a:ext>
            </a:extLst>
          </p:cNvPr>
          <p:cNvSpPr/>
          <p:nvPr/>
        </p:nvSpPr>
        <p:spPr>
          <a:xfrm rot="11174285">
            <a:off x="3402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E0AB9993-7BC1-43D3-9F75-1AF7F466E0B6}"/>
              </a:ext>
            </a:extLst>
          </p:cNvPr>
          <p:cNvSpPr/>
          <p:nvPr/>
        </p:nvSpPr>
        <p:spPr>
          <a:xfrm rot="11174285">
            <a:off x="33470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DE99A72-CB35-416C-9AE9-CF6BECD0AE30}"/>
              </a:ext>
            </a:extLst>
          </p:cNvPr>
          <p:cNvSpPr/>
          <p:nvPr/>
        </p:nvSpPr>
        <p:spPr>
          <a:xfrm rot="11174285">
            <a:off x="7000792"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椭圆 28">
            <a:extLst>
              <a:ext uri="{FF2B5EF4-FFF2-40B4-BE49-F238E27FC236}">
                <a16:creationId xmlns:a16="http://schemas.microsoft.com/office/drawing/2014/main" id="{622A8B7A-B16B-4D66-B1B4-CBB30529E817}"/>
              </a:ext>
            </a:extLst>
          </p:cNvPr>
          <p:cNvSpPr/>
          <p:nvPr/>
        </p:nvSpPr>
        <p:spPr>
          <a:xfrm rot="11174285">
            <a:off x="53186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732C428A-E1F2-4051-B542-5B02FF3DC53A}"/>
              </a:ext>
            </a:extLst>
          </p:cNvPr>
          <p:cNvSpPr/>
          <p:nvPr/>
        </p:nvSpPr>
        <p:spPr>
          <a:xfrm rot="11174285">
            <a:off x="83254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F646D310-FE37-488A-9CBC-5959A592907C}"/>
              </a:ext>
            </a:extLst>
          </p:cNvPr>
          <p:cNvSpPr/>
          <p:nvPr/>
        </p:nvSpPr>
        <p:spPr>
          <a:xfrm rot="11174285">
            <a:off x="9790696" y="20485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椭圆 32">
            <a:extLst>
              <a:ext uri="{FF2B5EF4-FFF2-40B4-BE49-F238E27FC236}">
                <a16:creationId xmlns:a16="http://schemas.microsoft.com/office/drawing/2014/main" id="{F0E286D1-47FE-47C5-9FD7-D51D1CDA4E07}"/>
              </a:ext>
            </a:extLst>
          </p:cNvPr>
          <p:cNvSpPr/>
          <p:nvPr/>
        </p:nvSpPr>
        <p:spPr>
          <a:xfrm rot="11174285">
            <a:off x="11115394" y="19684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3F1570E4-089D-4E88-8B50-53FADF99B538}"/>
              </a:ext>
            </a:extLst>
          </p:cNvPr>
          <p:cNvCxnSpPr>
            <a:stCxn id="25" idx="3"/>
          </p:cNvCxnSpPr>
          <p:nvPr/>
        </p:nvCxnSpPr>
        <p:spPr>
          <a:xfrm flipV="1">
            <a:off x="539772" y="17311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781A7D7-ACDB-465E-959B-E6C72935C499}"/>
              </a:ext>
            </a:extLst>
          </p:cNvPr>
          <p:cNvCxnSpPr>
            <a:endCxn id="24" idx="5"/>
          </p:cNvCxnSpPr>
          <p:nvPr/>
        </p:nvCxnSpPr>
        <p:spPr>
          <a:xfrm>
            <a:off x="1226539" y="17311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B459DD-EF1A-4C51-86A3-6CE4C406E797}"/>
              </a:ext>
            </a:extLst>
          </p:cNvPr>
          <p:cNvCxnSpPr>
            <a:stCxn id="24" idx="1"/>
            <a:endCxn id="46" idx="5"/>
          </p:cNvCxnSpPr>
          <p:nvPr/>
        </p:nvCxnSpPr>
        <p:spPr>
          <a:xfrm>
            <a:off x="2229378" y="21916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710E9A-4B60-4F6D-8350-91FF6D25E59C}"/>
              </a:ext>
            </a:extLst>
          </p:cNvPr>
          <p:cNvCxnSpPr>
            <a:stCxn id="46" idx="3"/>
            <a:endCxn id="27" idx="7"/>
          </p:cNvCxnSpPr>
          <p:nvPr/>
        </p:nvCxnSpPr>
        <p:spPr>
          <a:xfrm flipV="1">
            <a:off x="2651615" y="21523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A4F22450-9E1A-400A-967A-4D455515D6AD}"/>
              </a:ext>
            </a:extLst>
          </p:cNvPr>
          <p:cNvSpPr/>
          <p:nvPr/>
        </p:nvSpPr>
        <p:spPr>
          <a:xfrm rot="11174285">
            <a:off x="2547778" y="28425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47" name="直接连接符 46">
            <a:extLst>
              <a:ext uri="{FF2B5EF4-FFF2-40B4-BE49-F238E27FC236}">
                <a16:creationId xmlns:a16="http://schemas.microsoft.com/office/drawing/2014/main" id="{8632E3E6-9E60-42B9-9609-AE6673C2D7DD}"/>
              </a:ext>
            </a:extLst>
          </p:cNvPr>
          <p:cNvCxnSpPr>
            <a:stCxn id="27" idx="3"/>
            <a:endCxn id="49" idx="6"/>
          </p:cNvCxnSpPr>
          <p:nvPr/>
        </p:nvCxnSpPr>
        <p:spPr>
          <a:xfrm flipV="1">
            <a:off x="3548370" y="16444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C9C116E-4885-42B1-A1CD-B58D58EFD997}"/>
              </a:ext>
            </a:extLst>
          </p:cNvPr>
          <p:cNvCxnSpPr>
            <a:stCxn id="29" idx="5"/>
          </p:cNvCxnSpPr>
          <p:nvPr/>
        </p:nvCxnSpPr>
        <p:spPr>
          <a:xfrm flipH="1" flipV="1">
            <a:off x="4632960" y="16471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8526B4-078F-46BC-90ED-C4F11A236A93}"/>
              </a:ext>
            </a:extLst>
          </p:cNvPr>
          <p:cNvSpPr/>
          <p:nvPr/>
        </p:nvSpPr>
        <p:spPr>
          <a:xfrm rot="11174285">
            <a:off x="4543512" y="15988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0" name="直接连接符 49">
            <a:extLst>
              <a:ext uri="{FF2B5EF4-FFF2-40B4-BE49-F238E27FC236}">
                <a16:creationId xmlns:a16="http://schemas.microsoft.com/office/drawing/2014/main" id="{5A48A2FF-ECAA-4F02-8895-66C05C71FBA1}"/>
              </a:ext>
            </a:extLst>
          </p:cNvPr>
          <p:cNvCxnSpPr>
            <a:endCxn id="52" idx="5"/>
          </p:cNvCxnSpPr>
          <p:nvPr/>
        </p:nvCxnSpPr>
        <p:spPr>
          <a:xfrm>
            <a:off x="5403840" y="20942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2E6A6BA-D2AC-4A5B-AA15-66220DC8F9C2}"/>
              </a:ext>
            </a:extLst>
          </p:cNvPr>
          <p:cNvCxnSpPr>
            <a:stCxn id="28" idx="7"/>
            <a:endCxn id="52" idx="2"/>
          </p:cNvCxnSpPr>
          <p:nvPr/>
        </p:nvCxnSpPr>
        <p:spPr>
          <a:xfrm flipH="1">
            <a:off x="5731596" y="21793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FBA27927-AEC9-4498-A19C-51FC31E90F7C}"/>
              </a:ext>
            </a:extLst>
          </p:cNvPr>
          <p:cNvSpPr/>
          <p:nvPr/>
        </p:nvSpPr>
        <p:spPr>
          <a:xfrm rot="11174285">
            <a:off x="5578556" y="25084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3" name="直接连接符 52">
            <a:extLst>
              <a:ext uri="{FF2B5EF4-FFF2-40B4-BE49-F238E27FC236}">
                <a16:creationId xmlns:a16="http://schemas.microsoft.com/office/drawing/2014/main" id="{2CD99794-F5DF-4C34-AAD4-B3220F28B759}"/>
              </a:ext>
            </a:extLst>
          </p:cNvPr>
          <p:cNvCxnSpPr>
            <a:endCxn id="28" idx="3"/>
          </p:cNvCxnSpPr>
          <p:nvPr/>
        </p:nvCxnSpPr>
        <p:spPr>
          <a:xfrm flipH="1">
            <a:off x="7143939" y="15224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1CFA932-E079-4416-ACD4-D358E74E72A0}"/>
              </a:ext>
            </a:extLst>
          </p:cNvPr>
          <p:cNvCxnSpPr>
            <a:stCxn id="32" idx="5"/>
            <a:endCxn id="55" idx="2"/>
          </p:cNvCxnSpPr>
          <p:nvPr/>
        </p:nvCxnSpPr>
        <p:spPr>
          <a:xfrm flipH="1" flipV="1">
            <a:off x="9214086" y="15118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3EE5944E-8985-429E-BC4A-403CFA885415}"/>
              </a:ext>
            </a:extLst>
          </p:cNvPr>
          <p:cNvSpPr/>
          <p:nvPr/>
        </p:nvSpPr>
        <p:spPr>
          <a:xfrm rot="11174285">
            <a:off x="8990541" y="13876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6" name="直接连接符 55">
            <a:extLst>
              <a:ext uri="{FF2B5EF4-FFF2-40B4-BE49-F238E27FC236}">
                <a16:creationId xmlns:a16="http://schemas.microsoft.com/office/drawing/2014/main" id="{B313651A-16C8-4E8A-9A76-9E467384E0D3}"/>
              </a:ext>
            </a:extLst>
          </p:cNvPr>
          <p:cNvCxnSpPr>
            <a:endCxn id="30" idx="1"/>
          </p:cNvCxnSpPr>
          <p:nvPr/>
        </p:nvCxnSpPr>
        <p:spPr>
          <a:xfrm flipH="1" flipV="1">
            <a:off x="8509391" y="21696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F29197-0A80-4573-9DF8-533E7D30ACEA}"/>
              </a:ext>
            </a:extLst>
          </p:cNvPr>
          <p:cNvCxnSpPr>
            <a:stCxn id="33" idx="7"/>
          </p:cNvCxnSpPr>
          <p:nvPr/>
        </p:nvCxnSpPr>
        <p:spPr>
          <a:xfrm flipH="1">
            <a:off x="9744077" y="21523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C7815DA-CFF8-427F-B70D-4C53C6B468BB}"/>
              </a:ext>
            </a:extLst>
          </p:cNvPr>
          <p:cNvSpPr/>
          <p:nvPr/>
        </p:nvSpPr>
        <p:spPr>
          <a:xfrm>
            <a:off x="520914" y="268284"/>
            <a:ext cx="201934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分布式简介</a:t>
            </a:r>
          </a:p>
        </p:txBody>
      </p:sp>
      <p:sp>
        <p:nvSpPr>
          <p:cNvPr id="63" name="椭圆 62">
            <a:extLst>
              <a:ext uri="{FF2B5EF4-FFF2-40B4-BE49-F238E27FC236}">
                <a16:creationId xmlns:a16="http://schemas.microsoft.com/office/drawing/2014/main" id="{D464164C-0321-4F4D-A016-96290E44068C}"/>
              </a:ext>
            </a:extLst>
          </p:cNvPr>
          <p:cNvSpPr/>
          <p:nvPr/>
        </p:nvSpPr>
        <p:spPr>
          <a:xfrm rot="11174285">
            <a:off x="1197640" y="17106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4" name="椭圆 63">
            <a:extLst>
              <a:ext uri="{FF2B5EF4-FFF2-40B4-BE49-F238E27FC236}">
                <a16:creationId xmlns:a16="http://schemas.microsoft.com/office/drawing/2014/main" id="{3D8269AF-19E5-46DD-AECD-4B3637777C06}"/>
              </a:ext>
            </a:extLst>
          </p:cNvPr>
          <p:cNvSpPr/>
          <p:nvPr/>
        </p:nvSpPr>
        <p:spPr>
          <a:xfrm rot="11174285">
            <a:off x="8553490" y="27681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5" name="矩形 64">
            <a:extLst>
              <a:ext uri="{FF2B5EF4-FFF2-40B4-BE49-F238E27FC236}">
                <a16:creationId xmlns:a16="http://schemas.microsoft.com/office/drawing/2014/main" id="{DF773C2B-8C38-479D-99E9-06E154D5E534}"/>
              </a:ext>
            </a:extLst>
          </p:cNvPr>
          <p:cNvSpPr/>
          <p:nvPr/>
        </p:nvSpPr>
        <p:spPr>
          <a:xfrm>
            <a:off x="4950116" y="283134"/>
            <a:ext cx="2068391"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分布式算法</a:t>
            </a:r>
          </a:p>
        </p:txBody>
      </p:sp>
      <p:sp>
        <p:nvSpPr>
          <p:cNvPr id="66" name="矩形 65">
            <a:extLst>
              <a:ext uri="{FF2B5EF4-FFF2-40B4-BE49-F238E27FC236}">
                <a16:creationId xmlns:a16="http://schemas.microsoft.com/office/drawing/2014/main" id="{C9A9FC5D-4B08-499E-9B37-21AA45742A18}"/>
              </a:ext>
            </a:extLst>
          </p:cNvPr>
          <p:cNvSpPr/>
          <p:nvPr/>
        </p:nvSpPr>
        <p:spPr>
          <a:xfrm>
            <a:off x="2567076" y="3039115"/>
            <a:ext cx="207031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分布式理论</a:t>
            </a:r>
          </a:p>
        </p:txBody>
      </p:sp>
      <p:sp>
        <p:nvSpPr>
          <p:cNvPr id="67" name="矩形 66">
            <a:extLst>
              <a:ext uri="{FF2B5EF4-FFF2-40B4-BE49-F238E27FC236}">
                <a16:creationId xmlns:a16="http://schemas.microsoft.com/office/drawing/2014/main" id="{9D3A4A40-594E-461B-9AE8-83799F116C58}"/>
              </a:ext>
            </a:extLst>
          </p:cNvPr>
          <p:cNvSpPr/>
          <p:nvPr/>
        </p:nvSpPr>
        <p:spPr>
          <a:xfrm>
            <a:off x="9782432" y="283134"/>
            <a:ext cx="2211787"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分布式应用</a:t>
            </a:r>
          </a:p>
        </p:txBody>
      </p:sp>
      <p:sp>
        <p:nvSpPr>
          <p:cNvPr id="69" name="矩形 68">
            <a:extLst>
              <a:ext uri="{FF2B5EF4-FFF2-40B4-BE49-F238E27FC236}">
                <a16:creationId xmlns:a16="http://schemas.microsoft.com/office/drawing/2014/main" id="{F08A9DD6-3780-428E-B495-1FDB42AE3780}"/>
              </a:ext>
            </a:extLst>
          </p:cNvPr>
          <p:cNvSpPr/>
          <p:nvPr/>
        </p:nvSpPr>
        <p:spPr>
          <a:xfrm>
            <a:off x="7368585" y="3029773"/>
            <a:ext cx="2192544"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分布式设计</a:t>
            </a:r>
          </a:p>
        </p:txBody>
      </p:sp>
      <p:sp>
        <p:nvSpPr>
          <p:cNvPr id="2" name="矩形 1">
            <a:extLst>
              <a:ext uri="{FF2B5EF4-FFF2-40B4-BE49-F238E27FC236}">
                <a16:creationId xmlns:a16="http://schemas.microsoft.com/office/drawing/2014/main" id="{7F61E28F-283A-4A25-BD95-F77BD83EFA8F}"/>
              </a:ext>
            </a:extLst>
          </p:cNvPr>
          <p:cNvSpPr/>
          <p:nvPr/>
        </p:nvSpPr>
        <p:spPr>
          <a:xfrm>
            <a:off x="2731109" y="3562756"/>
            <a:ext cx="1438214" cy="369332"/>
          </a:xfrm>
          <a:prstGeom prst="rect">
            <a:avLst/>
          </a:prstGeom>
        </p:spPr>
        <p:txBody>
          <a:bodyPr wrap="non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a:t>
            </a:r>
          </a:p>
        </p:txBody>
      </p:sp>
      <p:sp>
        <p:nvSpPr>
          <p:cNvPr id="70" name="矩形 69">
            <a:extLst>
              <a:ext uri="{FF2B5EF4-FFF2-40B4-BE49-F238E27FC236}">
                <a16:creationId xmlns:a16="http://schemas.microsoft.com/office/drawing/2014/main" id="{C3A06525-46D9-4E87-A12D-FC07312FA18A}"/>
              </a:ext>
            </a:extLst>
          </p:cNvPr>
          <p:cNvSpPr/>
          <p:nvPr/>
        </p:nvSpPr>
        <p:spPr>
          <a:xfrm>
            <a:off x="4698692" y="780168"/>
            <a:ext cx="2293836"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拜占庭算法、</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Gossip</a:t>
            </a:r>
          </a:p>
        </p:txBody>
      </p:sp>
      <p:sp>
        <p:nvSpPr>
          <p:cNvPr id="71" name="矩形 70">
            <a:extLst>
              <a:ext uri="{FF2B5EF4-FFF2-40B4-BE49-F238E27FC236}">
                <a16:creationId xmlns:a16="http://schemas.microsoft.com/office/drawing/2014/main" id="{CF8B9C39-9072-4C16-A4DE-17DC0E7FC76A}"/>
              </a:ext>
            </a:extLst>
          </p:cNvPr>
          <p:cNvSpPr/>
          <p:nvPr/>
        </p:nvSpPr>
        <p:spPr>
          <a:xfrm>
            <a:off x="6690063" y="3592304"/>
            <a:ext cx="3702019"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集群、分片、复制、选举、负载均衡、命名服务、流量控制、容灾、监控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4B02EA7A-1DCC-4203-B9E6-2435DE405098}"/>
              </a:ext>
            </a:extLst>
          </p:cNvPr>
          <p:cNvSpPr/>
          <p:nvPr/>
        </p:nvSpPr>
        <p:spPr>
          <a:xfrm>
            <a:off x="9604375" y="768744"/>
            <a:ext cx="2549125"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分布式缓存、分布式事务、分布式通信、分布式计算</a:t>
            </a:r>
          </a:p>
        </p:txBody>
      </p:sp>
      <p:sp>
        <p:nvSpPr>
          <p:cNvPr id="72" name="矩形 71">
            <a:extLst>
              <a:ext uri="{FF2B5EF4-FFF2-40B4-BE49-F238E27FC236}">
                <a16:creationId xmlns:a16="http://schemas.microsoft.com/office/drawing/2014/main" id="{935FF9DE-6F2C-4074-892D-5CF61A4AB00E}"/>
              </a:ext>
            </a:extLst>
          </p:cNvPr>
          <p:cNvSpPr/>
          <p:nvPr/>
        </p:nvSpPr>
        <p:spPr>
          <a:xfrm>
            <a:off x="152141" y="768744"/>
            <a:ext cx="2823830"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分布式架构演进、分布式特性、分布式应用分类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6052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nodeType="withEffect">
                                  <p:stCondLst>
                                    <p:cond delay="2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31" presetClass="entr" presetSubtype="0" fill="hold" nodeType="withEffect">
                                  <p:stCondLst>
                                    <p:cond delay="2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1000" fill="hold"/>
                                        <p:tgtEl>
                                          <p:spTgt spid="47"/>
                                        </p:tgtEl>
                                        <p:attrNameLst>
                                          <p:attrName>ppt_w</p:attrName>
                                        </p:attrNameLst>
                                      </p:cBhvr>
                                      <p:tavLst>
                                        <p:tav tm="0">
                                          <p:val>
                                            <p:fltVal val="0"/>
                                          </p:val>
                                        </p:tav>
                                        <p:tav tm="100000">
                                          <p:val>
                                            <p:strVal val="#ppt_w"/>
                                          </p:val>
                                        </p:tav>
                                      </p:tavLst>
                                    </p:anim>
                                    <p:anim calcmode="lin" valueType="num">
                                      <p:cBhvr>
                                        <p:cTn id="32" dur="1000" fill="hold"/>
                                        <p:tgtEl>
                                          <p:spTgt spid="47"/>
                                        </p:tgtEl>
                                        <p:attrNameLst>
                                          <p:attrName>ppt_h</p:attrName>
                                        </p:attrNameLst>
                                      </p:cBhvr>
                                      <p:tavLst>
                                        <p:tav tm="0">
                                          <p:val>
                                            <p:fltVal val="0"/>
                                          </p:val>
                                        </p:tav>
                                        <p:tav tm="100000">
                                          <p:val>
                                            <p:strVal val="#ppt_h"/>
                                          </p:val>
                                        </p:tav>
                                      </p:tavLst>
                                    </p:anim>
                                    <p:anim calcmode="lin" valueType="num">
                                      <p:cBhvr>
                                        <p:cTn id="33" dur="1000" fill="hold"/>
                                        <p:tgtEl>
                                          <p:spTgt spid="47"/>
                                        </p:tgtEl>
                                        <p:attrNameLst>
                                          <p:attrName>style.rotation</p:attrName>
                                        </p:attrNameLst>
                                      </p:cBhvr>
                                      <p:tavLst>
                                        <p:tav tm="0">
                                          <p:val>
                                            <p:fltVal val="90"/>
                                          </p:val>
                                        </p:tav>
                                        <p:tav tm="100000">
                                          <p:val>
                                            <p:fltVal val="0"/>
                                          </p:val>
                                        </p:tav>
                                      </p:tavLst>
                                    </p:anim>
                                    <p:animEffect transition="in" filter="fade">
                                      <p:cBhvr>
                                        <p:cTn id="34" dur="1000"/>
                                        <p:tgtEl>
                                          <p:spTgt spid="47"/>
                                        </p:tgtEl>
                                      </p:cBhvr>
                                    </p:animEffect>
                                  </p:childTnLst>
                                </p:cTn>
                              </p:par>
                              <p:par>
                                <p:cTn id="35" presetID="31" presetClass="entr" presetSubtype="0" fill="hold" nodeType="withEffect">
                                  <p:stCondLst>
                                    <p:cond delay="25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 calcmode="lin" valueType="num">
                                      <p:cBhvr>
                                        <p:cTn id="39" dur="1000" fill="hold"/>
                                        <p:tgtEl>
                                          <p:spTgt spid="48"/>
                                        </p:tgtEl>
                                        <p:attrNameLst>
                                          <p:attrName>style.rotation</p:attrName>
                                        </p:attrNameLst>
                                      </p:cBhvr>
                                      <p:tavLst>
                                        <p:tav tm="0">
                                          <p:val>
                                            <p:fltVal val="90"/>
                                          </p:val>
                                        </p:tav>
                                        <p:tav tm="100000">
                                          <p:val>
                                            <p:fltVal val="0"/>
                                          </p:val>
                                        </p:tav>
                                      </p:tavLst>
                                    </p:anim>
                                    <p:animEffect transition="in" filter="fade">
                                      <p:cBhvr>
                                        <p:cTn id="40" dur="1000"/>
                                        <p:tgtEl>
                                          <p:spTgt spid="48"/>
                                        </p:tgtEl>
                                      </p:cBhvr>
                                    </p:animEffect>
                                  </p:childTnLst>
                                </p:cTn>
                              </p:par>
                              <p:par>
                                <p:cTn id="41" presetID="31" presetClass="entr" presetSubtype="0" fill="hold" nodeType="withEffect">
                                  <p:stCondLst>
                                    <p:cond delay="250"/>
                                  </p:stCondLst>
                                  <p:childTnLst>
                                    <p:set>
                                      <p:cBhvr>
                                        <p:cTn id="42" dur="1" fill="hold">
                                          <p:stCondLst>
                                            <p:cond delay="0"/>
                                          </p:stCondLst>
                                        </p:cTn>
                                        <p:tgtEl>
                                          <p:spTgt spid="50"/>
                                        </p:tgtEl>
                                        <p:attrNameLst>
                                          <p:attrName>style.visibility</p:attrName>
                                        </p:attrNameLst>
                                      </p:cBhvr>
                                      <p:to>
                                        <p:strVal val="visible"/>
                                      </p:to>
                                    </p:set>
                                    <p:anim calcmode="lin" valueType="num">
                                      <p:cBhvr>
                                        <p:cTn id="43" dur="1000" fill="hold"/>
                                        <p:tgtEl>
                                          <p:spTgt spid="50"/>
                                        </p:tgtEl>
                                        <p:attrNameLst>
                                          <p:attrName>ppt_w</p:attrName>
                                        </p:attrNameLst>
                                      </p:cBhvr>
                                      <p:tavLst>
                                        <p:tav tm="0">
                                          <p:val>
                                            <p:fltVal val="0"/>
                                          </p:val>
                                        </p:tav>
                                        <p:tav tm="100000">
                                          <p:val>
                                            <p:strVal val="#ppt_w"/>
                                          </p:val>
                                        </p:tav>
                                      </p:tavLst>
                                    </p:anim>
                                    <p:anim calcmode="lin" valueType="num">
                                      <p:cBhvr>
                                        <p:cTn id="44" dur="1000" fill="hold"/>
                                        <p:tgtEl>
                                          <p:spTgt spid="50"/>
                                        </p:tgtEl>
                                        <p:attrNameLst>
                                          <p:attrName>ppt_h</p:attrName>
                                        </p:attrNameLst>
                                      </p:cBhvr>
                                      <p:tavLst>
                                        <p:tav tm="0">
                                          <p:val>
                                            <p:fltVal val="0"/>
                                          </p:val>
                                        </p:tav>
                                        <p:tav tm="100000">
                                          <p:val>
                                            <p:strVal val="#ppt_h"/>
                                          </p:val>
                                        </p:tav>
                                      </p:tavLst>
                                    </p:anim>
                                    <p:anim calcmode="lin" valueType="num">
                                      <p:cBhvr>
                                        <p:cTn id="45" dur="1000" fill="hold"/>
                                        <p:tgtEl>
                                          <p:spTgt spid="50"/>
                                        </p:tgtEl>
                                        <p:attrNameLst>
                                          <p:attrName>style.rotation</p:attrName>
                                        </p:attrNameLst>
                                      </p:cBhvr>
                                      <p:tavLst>
                                        <p:tav tm="0">
                                          <p:val>
                                            <p:fltVal val="90"/>
                                          </p:val>
                                        </p:tav>
                                        <p:tav tm="100000">
                                          <p:val>
                                            <p:fltVal val="0"/>
                                          </p:val>
                                        </p:tav>
                                      </p:tavLst>
                                    </p:anim>
                                    <p:animEffect transition="in" filter="fade">
                                      <p:cBhvr>
                                        <p:cTn id="46" dur="1000"/>
                                        <p:tgtEl>
                                          <p:spTgt spid="50"/>
                                        </p:tgtEl>
                                      </p:cBhvr>
                                    </p:animEffect>
                                  </p:childTnLst>
                                </p:cTn>
                              </p:par>
                              <p:par>
                                <p:cTn id="47" presetID="31" presetClass="entr" presetSubtype="0" fill="hold" nodeType="withEffect">
                                  <p:stCondLst>
                                    <p:cond delay="25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par>
                                <p:cTn id="53" presetID="31" presetClass="entr" presetSubtype="0" fill="hold" nodeType="withEffect">
                                  <p:stCondLst>
                                    <p:cond delay="25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fltVal val="0"/>
                                          </p:val>
                                        </p:tav>
                                        <p:tav tm="100000">
                                          <p:val>
                                            <p:strVal val="#ppt_w"/>
                                          </p:val>
                                        </p:tav>
                                      </p:tavLst>
                                    </p:anim>
                                    <p:anim calcmode="lin" valueType="num">
                                      <p:cBhvr>
                                        <p:cTn id="56" dur="1000" fill="hold"/>
                                        <p:tgtEl>
                                          <p:spTgt spid="53"/>
                                        </p:tgtEl>
                                        <p:attrNameLst>
                                          <p:attrName>ppt_h</p:attrName>
                                        </p:attrNameLst>
                                      </p:cBhvr>
                                      <p:tavLst>
                                        <p:tav tm="0">
                                          <p:val>
                                            <p:fltVal val="0"/>
                                          </p:val>
                                        </p:tav>
                                        <p:tav tm="100000">
                                          <p:val>
                                            <p:strVal val="#ppt_h"/>
                                          </p:val>
                                        </p:tav>
                                      </p:tavLst>
                                    </p:anim>
                                    <p:anim calcmode="lin" valueType="num">
                                      <p:cBhvr>
                                        <p:cTn id="57" dur="1000" fill="hold"/>
                                        <p:tgtEl>
                                          <p:spTgt spid="53"/>
                                        </p:tgtEl>
                                        <p:attrNameLst>
                                          <p:attrName>style.rotation</p:attrName>
                                        </p:attrNameLst>
                                      </p:cBhvr>
                                      <p:tavLst>
                                        <p:tav tm="0">
                                          <p:val>
                                            <p:fltVal val="90"/>
                                          </p:val>
                                        </p:tav>
                                        <p:tav tm="100000">
                                          <p:val>
                                            <p:fltVal val="0"/>
                                          </p:val>
                                        </p:tav>
                                      </p:tavLst>
                                    </p:anim>
                                    <p:animEffect transition="in" filter="fade">
                                      <p:cBhvr>
                                        <p:cTn id="58" dur="1000"/>
                                        <p:tgtEl>
                                          <p:spTgt spid="53"/>
                                        </p:tgtEl>
                                      </p:cBhvr>
                                    </p:animEffect>
                                  </p:childTnLst>
                                </p:cTn>
                              </p:par>
                              <p:par>
                                <p:cTn id="59" presetID="31" presetClass="entr" presetSubtype="0" fill="hold" nodeType="withEffect">
                                  <p:stCondLst>
                                    <p:cond delay="25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style.rotation</p:attrName>
                                        </p:attrNameLst>
                                      </p:cBhvr>
                                      <p:tavLst>
                                        <p:tav tm="0">
                                          <p:val>
                                            <p:fltVal val="90"/>
                                          </p:val>
                                        </p:tav>
                                        <p:tav tm="100000">
                                          <p:val>
                                            <p:fltVal val="0"/>
                                          </p:val>
                                        </p:tav>
                                      </p:tavLst>
                                    </p:anim>
                                    <p:animEffect transition="in" filter="fade">
                                      <p:cBhvr>
                                        <p:cTn id="64" dur="1000"/>
                                        <p:tgtEl>
                                          <p:spTgt spid="56"/>
                                        </p:tgtEl>
                                      </p:cBhvr>
                                    </p:animEffect>
                                  </p:childTnLst>
                                </p:cTn>
                              </p:par>
                              <p:par>
                                <p:cTn id="65" presetID="31" presetClass="entr" presetSubtype="0" fill="hold" nodeType="withEffect">
                                  <p:stCondLst>
                                    <p:cond delay="250"/>
                                  </p:stCondLst>
                                  <p:childTnLst>
                                    <p:set>
                                      <p:cBhvr>
                                        <p:cTn id="66" dur="1" fill="hold">
                                          <p:stCondLst>
                                            <p:cond delay="0"/>
                                          </p:stCondLst>
                                        </p:cTn>
                                        <p:tgtEl>
                                          <p:spTgt spid="57"/>
                                        </p:tgtEl>
                                        <p:attrNameLst>
                                          <p:attrName>style.visibility</p:attrName>
                                        </p:attrNameLst>
                                      </p:cBhvr>
                                      <p:to>
                                        <p:strVal val="visible"/>
                                      </p:to>
                                    </p:set>
                                    <p:anim calcmode="lin" valueType="num">
                                      <p:cBhvr>
                                        <p:cTn id="67" dur="1000" fill="hold"/>
                                        <p:tgtEl>
                                          <p:spTgt spid="57"/>
                                        </p:tgtEl>
                                        <p:attrNameLst>
                                          <p:attrName>ppt_w</p:attrName>
                                        </p:attrNameLst>
                                      </p:cBhvr>
                                      <p:tavLst>
                                        <p:tav tm="0">
                                          <p:val>
                                            <p:fltVal val="0"/>
                                          </p:val>
                                        </p:tav>
                                        <p:tav tm="100000">
                                          <p:val>
                                            <p:strVal val="#ppt_w"/>
                                          </p:val>
                                        </p:tav>
                                      </p:tavLst>
                                    </p:anim>
                                    <p:anim calcmode="lin" valueType="num">
                                      <p:cBhvr>
                                        <p:cTn id="68" dur="1000" fill="hold"/>
                                        <p:tgtEl>
                                          <p:spTgt spid="57"/>
                                        </p:tgtEl>
                                        <p:attrNameLst>
                                          <p:attrName>ppt_h</p:attrName>
                                        </p:attrNameLst>
                                      </p:cBhvr>
                                      <p:tavLst>
                                        <p:tav tm="0">
                                          <p:val>
                                            <p:fltVal val="0"/>
                                          </p:val>
                                        </p:tav>
                                        <p:tav tm="100000">
                                          <p:val>
                                            <p:strVal val="#ppt_h"/>
                                          </p:val>
                                        </p:tav>
                                      </p:tavLst>
                                    </p:anim>
                                    <p:anim calcmode="lin" valueType="num">
                                      <p:cBhvr>
                                        <p:cTn id="69" dur="1000" fill="hold"/>
                                        <p:tgtEl>
                                          <p:spTgt spid="57"/>
                                        </p:tgtEl>
                                        <p:attrNameLst>
                                          <p:attrName>style.rotation</p:attrName>
                                        </p:attrNameLst>
                                      </p:cBhvr>
                                      <p:tavLst>
                                        <p:tav tm="0">
                                          <p:val>
                                            <p:fltVal val="90"/>
                                          </p:val>
                                        </p:tav>
                                        <p:tav tm="100000">
                                          <p:val>
                                            <p:fltVal val="0"/>
                                          </p:val>
                                        </p:tav>
                                      </p:tavLst>
                                    </p:anim>
                                    <p:animEffect transition="in" filter="fade">
                                      <p:cBhvr>
                                        <p:cTn id="70" dur="1000"/>
                                        <p:tgtEl>
                                          <p:spTgt spid="57"/>
                                        </p:tgtEl>
                                      </p:cBhvr>
                                    </p:animEffect>
                                  </p:childTnLst>
                                </p:cTn>
                              </p:par>
                              <p:par>
                                <p:cTn id="71" presetID="31" presetClass="entr" presetSubtype="0" fill="hold" nodeType="withEffect">
                                  <p:stCondLst>
                                    <p:cond delay="25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53" presetClass="entr" presetSubtype="16" fill="hold" grpId="0" nodeType="withEffect">
                                  <p:stCondLst>
                                    <p:cond delay="75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fltVal val="0"/>
                                          </p:val>
                                        </p:tav>
                                        <p:tav tm="100000">
                                          <p:val>
                                            <p:strVal val="#ppt_h"/>
                                          </p:val>
                                        </p:tav>
                                      </p:tavLst>
                                    </p:anim>
                                    <p:animEffect transition="in" filter="fade">
                                      <p:cBhvr>
                                        <p:cTn id="96" dur="500"/>
                                        <p:tgtEl>
                                          <p:spTgt spid="46"/>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53" presetClass="entr" presetSubtype="16" fill="hold" grpId="0" nodeType="withEffect">
                                  <p:stCondLst>
                                    <p:cond delay="75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500" fill="hold"/>
                                        <p:tgtEl>
                                          <p:spTgt spid="49"/>
                                        </p:tgtEl>
                                        <p:attrNameLst>
                                          <p:attrName>ppt_w</p:attrName>
                                        </p:attrNameLst>
                                      </p:cBhvr>
                                      <p:tavLst>
                                        <p:tav tm="0">
                                          <p:val>
                                            <p:fltVal val="0"/>
                                          </p:val>
                                        </p:tav>
                                        <p:tav tm="100000">
                                          <p:val>
                                            <p:strVal val="#ppt_w"/>
                                          </p:val>
                                        </p:tav>
                                      </p:tavLst>
                                    </p:anim>
                                    <p:anim calcmode="lin" valueType="num">
                                      <p:cBhvr>
                                        <p:cTn id="105" dur="500" fill="hold"/>
                                        <p:tgtEl>
                                          <p:spTgt spid="49"/>
                                        </p:tgtEl>
                                        <p:attrNameLst>
                                          <p:attrName>ppt_h</p:attrName>
                                        </p:attrNameLst>
                                      </p:cBhvr>
                                      <p:tavLst>
                                        <p:tav tm="0">
                                          <p:val>
                                            <p:fltVal val="0"/>
                                          </p:val>
                                        </p:tav>
                                        <p:tav tm="100000">
                                          <p:val>
                                            <p:strVal val="#ppt_h"/>
                                          </p:val>
                                        </p:tav>
                                      </p:tavLst>
                                    </p:anim>
                                    <p:animEffect transition="in" filter="fade">
                                      <p:cBhvr>
                                        <p:cTn id="106" dur="500"/>
                                        <p:tgtEl>
                                          <p:spTgt spid="49"/>
                                        </p:tgtEl>
                                      </p:cBhvr>
                                    </p:animEffect>
                                  </p:childTnLst>
                                </p:cTn>
                              </p:par>
                              <p:par>
                                <p:cTn id="107" presetID="53" presetClass="entr" presetSubtype="16" fill="hold" grpId="0" nodeType="withEffect">
                                  <p:stCondLst>
                                    <p:cond delay="75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par>
                                <p:cTn id="112" presetID="53" presetClass="entr" presetSubtype="16" fill="hold" grpId="0" nodeType="withEffect">
                                  <p:stCondLst>
                                    <p:cond delay="75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par>
                                <p:cTn id="122" presetID="53" presetClass="entr" presetSubtype="16" fill="hold" grpId="0" nodeType="withEffect">
                                  <p:stCondLst>
                                    <p:cond delay="750"/>
                                  </p:stCondLst>
                                  <p:childTnLst>
                                    <p:set>
                                      <p:cBhvr>
                                        <p:cTn id="123" dur="1" fill="hold">
                                          <p:stCondLst>
                                            <p:cond delay="0"/>
                                          </p:stCondLst>
                                        </p:cTn>
                                        <p:tgtEl>
                                          <p:spTgt spid="30"/>
                                        </p:tgtEl>
                                        <p:attrNameLst>
                                          <p:attrName>style.visibility</p:attrName>
                                        </p:attrNameLst>
                                      </p:cBhvr>
                                      <p:to>
                                        <p:strVal val="visible"/>
                                      </p:to>
                                    </p:set>
                                    <p:anim calcmode="lin" valueType="num">
                                      <p:cBhvr>
                                        <p:cTn id="124" dur="500" fill="hold"/>
                                        <p:tgtEl>
                                          <p:spTgt spid="30"/>
                                        </p:tgtEl>
                                        <p:attrNameLst>
                                          <p:attrName>ppt_w</p:attrName>
                                        </p:attrNameLst>
                                      </p:cBhvr>
                                      <p:tavLst>
                                        <p:tav tm="0">
                                          <p:val>
                                            <p:fltVal val="0"/>
                                          </p:val>
                                        </p:tav>
                                        <p:tav tm="100000">
                                          <p:val>
                                            <p:strVal val="#ppt_w"/>
                                          </p:val>
                                        </p:tav>
                                      </p:tavLst>
                                    </p:anim>
                                    <p:anim calcmode="lin" valueType="num">
                                      <p:cBhvr>
                                        <p:cTn id="125" dur="500" fill="hold"/>
                                        <p:tgtEl>
                                          <p:spTgt spid="30"/>
                                        </p:tgtEl>
                                        <p:attrNameLst>
                                          <p:attrName>ppt_h</p:attrName>
                                        </p:attrNameLst>
                                      </p:cBhvr>
                                      <p:tavLst>
                                        <p:tav tm="0">
                                          <p:val>
                                            <p:fltVal val="0"/>
                                          </p:val>
                                        </p:tav>
                                        <p:tav tm="100000">
                                          <p:val>
                                            <p:strVal val="#ppt_h"/>
                                          </p:val>
                                        </p:tav>
                                      </p:tavLst>
                                    </p:anim>
                                    <p:animEffect transition="in" filter="fade">
                                      <p:cBhvr>
                                        <p:cTn id="126" dur="500"/>
                                        <p:tgtEl>
                                          <p:spTgt spid="30"/>
                                        </p:tgtEl>
                                      </p:cBhvr>
                                    </p:animEffect>
                                  </p:childTnLst>
                                </p:cTn>
                              </p:par>
                              <p:par>
                                <p:cTn id="127" presetID="53" presetClass="entr" presetSubtype="16" fill="hold" grpId="0" nodeType="withEffect">
                                  <p:stCondLst>
                                    <p:cond delay="750"/>
                                  </p:stCondLst>
                                  <p:childTnLst>
                                    <p:set>
                                      <p:cBhvr>
                                        <p:cTn id="128" dur="1" fill="hold">
                                          <p:stCondLst>
                                            <p:cond delay="0"/>
                                          </p:stCondLst>
                                        </p:cTn>
                                        <p:tgtEl>
                                          <p:spTgt spid="55"/>
                                        </p:tgtEl>
                                        <p:attrNameLst>
                                          <p:attrName>style.visibility</p:attrName>
                                        </p:attrNameLst>
                                      </p:cBhvr>
                                      <p:to>
                                        <p:strVal val="visible"/>
                                      </p:to>
                                    </p:set>
                                    <p:anim calcmode="lin" valueType="num">
                                      <p:cBhvr>
                                        <p:cTn id="129" dur="500" fill="hold"/>
                                        <p:tgtEl>
                                          <p:spTgt spid="55"/>
                                        </p:tgtEl>
                                        <p:attrNameLst>
                                          <p:attrName>ppt_w</p:attrName>
                                        </p:attrNameLst>
                                      </p:cBhvr>
                                      <p:tavLst>
                                        <p:tav tm="0">
                                          <p:val>
                                            <p:fltVal val="0"/>
                                          </p:val>
                                        </p:tav>
                                        <p:tav tm="100000">
                                          <p:val>
                                            <p:strVal val="#ppt_w"/>
                                          </p:val>
                                        </p:tav>
                                      </p:tavLst>
                                    </p:anim>
                                    <p:anim calcmode="lin" valueType="num">
                                      <p:cBhvr>
                                        <p:cTn id="130" dur="500" fill="hold"/>
                                        <p:tgtEl>
                                          <p:spTgt spid="55"/>
                                        </p:tgtEl>
                                        <p:attrNameLst>
                                          <p:attrName>ppt_h</p:attrName>
                                        </p:attrNameLst>
                                      </p:cBhvr>
                                      <p:tavLst>
                                        <p:tav tm="0">
                                          <p:val>
                                            <p:fltVal val="0"/>
                                          </p:val>
                                        </p:tav>
                                        <p:tav tm="100000">
                                          <p:val>
                                            <p:strVal val="#ppt_h"/>
                                          </p:val>
                                        </p:tav>
                                      </p:tavLst>
                                    </p:anim>
                                    <p:animEffect transition="in" filter="fade">
                                      <p:cBhvr>
                                        <p:cTn id="131" dur="500"/>
                                        <p:tgtEl>
                                          <p:spTgt spid="55"/>
                                        </p:tgtEl>
                                      </p:cBhvr>
                                    </p:animEffect>
                                  </p:childTnLst>
                                </p:cTn>
                              </p:par>
                              <p:par>
                                <p:cTn id="132" presetID="53" presetClass="entr" presetSubtype="16" fill="hold" grpId="0" nodeType="withEffect">
                                  <p:stCondLst>
                                    <p:cond delay="75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500" fill="hold"/>
                                        <p:tgtEl>
                                          <p:spTgt spid="32"/>
                                        </p:tgtEl>
                                        <p:attrNameLst>
                                          <p:attrName>ppt_w</p:attrName>
                                        </p:attrNameLst>
                                      </p:cBhvr>
                                      <p:tavLst>
                                        <p:tav tm="0">
                                          <p:val>
                                            <p:fltVal val="0"/>
                                          </p:val>
                                        </p:tav>
                                        <p:tav tm="100000">
                                          <p:val>
                                            <p:strVal val="#ppt_w"/>
                                          </p:val>
                                        </p:tav>
                                      </p:tavLst>
                                    </p:anim>
                                    <p:anim calcmode="lin" valueType="num">
                                      <p:cBhvr>
                                        <p:cTn id="135" dur="500" fill="hold"/>
                                        <p:tgtEl>
                                          <p:spTgt spid="32"/>
                                        </p:tgtEl>
                                        <p:attrNameLst>
                                          <p:attrName>ppt_h</p:attrName>
                                        </p:attrNameLst>
                                      </p:cBhvr>
                                      <p:tavLst>
                                        <p:tav tm="0">
                                          <p:val>
                                            <p:fltVal val="0"/>
                                          </p:val>
                                        </p:tav>
                                        <p:tav tm="100000">
                                          <p:val>
                                            <p:strVal val="#ppt_h"/>
                                          </p:val>
                                        </p:tav>
                                      </p:tavLst>
                                    </p:anim>
                                    <p:animEffect transition="in" filter="fade">
                                      <p:cBhvr>
                                        <p:cTn id="136" dur="500"/>
                                        <p:tgtEl>
                                          <p:spTgt spid="32"/>
                                        </p:tgtEl>
                                      </p:cBhvr>
                                    </p:animEffect>
                                  </p:childTnLst>
                                </p:cTn>
                              </p:par>
                              <p:par>
                                <p:cTn id="137" presetID="53" presetClass="entr" presetSubtype="16" fill="hold" grpId="0" nodeType="withEffect">
                                  <p:stCondLst>
                                    <p:cond delay="750"/>
                                  </p:stCondLst>
                                  <p:childTnLst>
                                    <p:set>
                                      <p:cBhvr>
                                        <p:cTn id="138" dur="1" fill="hold">
                                          <p:stCondLst>
                                            <p:cond delay="0"/>
                                          </p:stCondLst>
                                        </p:cTn>
                                        <p:tgtEl>
                                          <p:spTgt spid="64"/>
                                        </p:tgtEl>
                                        <p:attrNameLst>
                                          <p:attrName>style.visibility</p:attrName>
                                        </p:attrNameLst>
                                      </p:cBhvr>
                                      <p:to>
                                        <p:strVal val="visible"/>
                                      </p:to>
                                    </p:set>
                                    <p:anim calcmode="lin" valueType="num">
                                      <p:cBhvr>
                                        <p:cTn id="139" dur="500" fill="hold"/>
                                        <p:tgtEl>
                                          <p:spTgt spid="64"/>
                                        </p:tgtEl>
                                        <p:attrNameLst>
                                          <p:attrName>ppt_w</p:attrName>
                                        </p:attrNameLst>
                                      </p:cBhvr>
                                      <p:tavLst>
                                        <p:tav tm="0">
                                          <p:val>
                                            <p:fltVal val="0"/>
                                          </p:val>
                                        </p:tav>
                                        <p:tav tm="100000">
                                          <p:val>
                                            <p:strVal val="#ppt_w"/>
                                          </p:val>
                                        </p:tav>
                                      </p:tavLst>
                                    </p:anim>
                                    <p:anim calcmode="lin" valueType="num">
                                      <p:cBhvr>
                                        <p:cTn id="140" dur="500" fill="hold"/>
                                        <p:tgtEl>
                                          <p:spTgt spid="64"/>
                                        </p:tgtEl>
                                        <p:attrNameLst>
                                          <p:attrName>ppt_h</p:attrName>
                                        </p:attrNameLst>
                                      </p:cBhvr>
                                      <p:tavLst>
                                        <p:tav tm="0">
                                          <p:val>
                                            <p:fltVal val="0"/>
                                          </p:val>
                                        </p:tav>
                                        <p:tav tm="100000">
                                          <p:val>
                                            <p:strVal val="#ppt_h"/>
                                          </p:val>
                                        </p:tav>
                                      </p:tavLst>
                                    </p:anim>
                                    <p:animEffect transition="in" filter="fade">
                                      <p:cBhvr>
                                        <p:cTn id="141" dur="500"/>
                                        <p:tgtEl>
                                          <p:spTgt spid="64"/>
                                        </p:tgtEl>
                                      </p:cBhvr>
                                    </p:animEffect>
                                  </p:childTnLst>
                                </p:cTn>
                              </p:par>
                              <p:par>
                                <p:cTn id="142" presetID="53" presetClass="entr" presetSubtype="16" fill="hold" grpId="0" nodeType="withEffect">
                                  <p:stCondLst>
                                    <p:cond delay="75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16" presetClass="entr" presetSubtype="37" fill="hold" nodeType="withEffect">
                                  <p:stCondLst>
                                    <p:cond delay="500"/>
                                  </p:stCondLst>
                                  <p:childTnLst>
                                    <p:set>
                                      <p:cBhvr>
                                        <p:cTn id="148" dur="1" fill="hold">
                                          <p:stCondLst>
                                            <p:cond delay="0"/>
                                          </p:stCondLst>
                                        </p:cTn>
                                        <p:tgtEl>
                                          <p:spTgt spid="23"/>
                                        </p:tgtEl>
                                        <p:attrNameLst>
                                          <p:attrName>style.visibility</p:attrName>
                                        </p:attrNameLst>
                                      </p:cBhvr>
                                      <p:to>
                                        <p:strVal val="visible"/>
                                      </p:to>
                                    </p:set>
                                    <p:animEffect transition="in" filter="barn(outVertical)">
                                      <p:cBhvr>
                                        <p:cTn id="149" dur="1000"/>
                                        <p:tgtEl>
                                          <p:spTgt spid="23"/>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750"/>
                                        <p:tgtEl>
                                          <p:spTgt spid="62"/>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750"/>
                                        <p:tgtEl>
                                          <p:spTgt spid="65"/>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750"/>
                                        <p:tgtEl>
                                          <p:spTgt spid="6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750"/>
                                        <p:tgtEl>
                                          <p:spTgt spid="6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8" grpId="0" animBg="1"/>
      <p:bldP spid="29" grpId="0" animBg="1"/>
      <p:bldP spid="30" grpId="0" animBg="1"/>
      <p:bldP spid="32" grpId="0" animBg="1"/>
      <p:bldP spid="33" grpId="0" animBg="1"/>
      <p:bldP spid="46" grpId="0" animBg="1"/>
      <p:bldP spid="49" grpId="0" animBg="1"/>
      <p:bldP spid="52" grpId="0" animBg="1"/>
      <p:bldP spid="55" grpId="0" animBg="1"/>
      <p:bldP spid="62" grpId="0"/>
      <p:bldP spid="63" grpId="0" animBg="1"/>
      <p:bldP spid="64" grpId="0" animBg="1"/>
      <p:bldP spid="65" grpId="0"/>
      <p:bldP spid="66" grpId="0"/>
      <p:bldP spid="67" grpId="0"/>
      <p:bldP spid="6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8CBFD990-3315-43C3-BB98-7FB154F95F63}"/>
              </a:ext>
            </a:extLst>
          </p:cNvPr>
          <p:cNvSpPr txBox="1"/>
          <p:nvPr/>
        </p:nvSpPr>
        <p:spPr>
          <a:xfrm>
            <a:off x="352188" y="1118980"/>
            <a:ext cx="5480169" cy="5539978"/>
          </a:xfrm>
          <a:prstGeom prst="rect">
            <a:avLst/>
          </a:prstGeom>
          <a:noFill/>
        </p:spPr>
        <p:txBody>
          <a:bodyPr wrap="square">
            <a:spAutoFit/>
          </a:bodyPr>
          <a:lstStyle/>
          <a:p>
            <a:r>
              <a:rPr lang="zh-CN" altLang="en-US" b="1" dirty="0">
                <a:solidFill>
                  <a:srgbClr val="D67A71"/>
                </a:solidFill>
                <a:latin typeface="+mn-ea"/>
              </a:rPr>
              <a:t>分布式理论</a:t>
            </a:r>
            <a:endParaRPr lang="en-US" altLang="zh-CN" b="1" dirty="0">
              <a:solidFill>
                <a:srgbClr val="D67A71"/>
              </a:solidFill>
              <a:latin typeface="+mn-ea"/>
            </a:endParaRPr>
          </a:p>
          <a:p>
            <a:pPr marL="285750" indent="-285750">
              <a:buFont typeface="Wingdings" panose="05000000000000000000" pitchFamily="2" charset="2"/>
              <a:buChar char="l"/>
            </a:pPr>
            <a:r>
              <a:rPr lang="en-US" altLang="zh-CN" sz="1600" dirty="0">
                <a:latin typeface="+mn-ea"/>
              </a:rPr>
              <a:t>Time, Clocks, and the Ordering of Events in a Distributed System</a:t>
            </a:r>
          </a:p>
          <a:p>
            <a:pPr marL="285750" indent="-285750">
              <a:buFont typeface="Wingdings" panose="05000000000000000000" pitchFamily="2" charset="2"/>
              <a:buChar char="l"/>
            </a:pPr>
            <a:r>
              <a:rPr lang="en-US" altLang="zh-CN" sz="1600" dirty="0">
                <a:latin typeface="+mn-ea"/>
              </a:rPr>
              <a:t>The Byzantine Generals Problem</a:t>
            </a:r>
          </a:p>
          <a:p>
            <a:pPr marL="285750" indent="-285750">
              <a:buFont typeface="Wingdings" panose="05000000000000000000" pitchFamily="2" charset="2"/>
              <a:buChar char="l"/>
            </a:pPr>
            <a:r>
              <a:rPr lang="en-US" altLang="zh-CN" sz="1600" dirty="0">
                <a:latin typeface="+mn-ea"/>
              </a:rPr>
              <a:t>Brewer’s Conjecture and the Feasibility of Consistent, Available, Partition-Tolerant Web Services</a:t>
            </a:r>
          </a:p>
          <a:p>
            <a:pPr marL="285750" indent="-285750">
              <a:buFont typeface="Wingdings" panose="05000000000000000000" pitchFamily="2" charset="2"/>
              <a:buChar char="l"/>
            </a:pPr>
            <a:r>
              <a:rPr lang="en-US" altLang="zh-CN" sz="1600" dirty="0">
                <a:latin typeface="+mn-ea"/>
              </a:rPr>
              <a:t>CAP Twelve Years Later: How the “Rules” Have Changed</a:t>
            </a:r>
          </a:p>
          <a:p>
            <a:pPr marL="285750" indent="-285750">
              <a:buFont typeface="Wingdings" panose="05000000000000000000" pitchFamily="2" charset="2"/>
              <a:buChar char="l"/>
            </a:pPr>
            <a:r>
              <a:rPr lang="en-US" altLang="zh-CN" sz="1600" dirty="0">
                <a:latin typeface="+mn-ea"/>
              </a:rPr>
              <a:t>BASE: An Acid Alternative</a:t>
            </a:r>
            <a:endParaRPr lang="en-US" altLang="zh-CN" sz="1600" dirty="0">
              <a:latin typeface="+mn-ea"/>
              <a:hlinkClick r:id="rId3"/>
            </a:endParaRPr>
          </a:p>
          <a:p>
            <a:pPr marL="285750" indent="-285750">
              <a:buFont typeface="Wingdings" panose="05000000000000000000" pitchFamily="2" charset="2"/>
              <a:buChar char="l"/>
            </a:pPr>
            <a:r>
              <a:rPr lang="en-US" altLang="zh-CN" sz="1600" dirty="0">
                <a:latin typeface="+mn-ea"/>
                <a:hlinkClick r:id="rId3"/>
              </a:rPr>
              <a:t>Part-time Parliament </a:t>
            </a:r>
            <a:r>
              <a:rPr lang="zh-CN" altLang="en-US" sz="1600" dirty="0">
                <a:latin typeface="+mn-ea"/>
                <a:hlinkClick r:id="rId3"/>
              </a:rPr>
              <a:t>论文</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4"/>
              </a:rPr>
              <a:t>Paxos</a:t>
            </a:r>
            <a:r>
              <a:rPr lang="en-US" altLang="zh-CN" sz="1600" dirty="0">
                <a:latin typeface="+mn-ea"/>
                <a:hlinkClick r:id="rId4"/>
              </a:rPr>
              <a:t> Made Simple </a:t>
            </a:r>
            <a:r>
              <a:rPr lang="zh-CN" altLang="en-US" sz="1600" dirty="0">
                <a:latin typeface="+mn-ea"/>
                <a:hlinkClick r:id="rId4"/>
              </a:rPr>
              <a:t>论文</a:t>
            </a:r>
            <a:endParaRPr lang="zh-CN" altLang="en-US" sz="1600" dirty="0">
              <a:latin typeface="+mn-ea"/>
            </a:endParaRPr>
          </a:p>
          <a:p>
            <a:pPr marL="285750" indent="-285750">
              <a:buFont typeface="Wingdings" panose="05000000000000000000" pitchFamily="2" charset="2"/>
              <a:buChar char="l"/>
            </a:pPr>
            <a:r>
              <a:rPr lang="en-US" altLang="zh-CN" sz="1600" dirty="0" err="1">
                <a:latin typeface="+mn-ea"/>
                <a:hlinkClick r:id="rId5"/>
              </a:rPr>
              <a:t>Paxos</a:t>
            </a:r>
            <a:r>
              <a:rPr lang="en-US" altLang="zh-CN" sz="1600" dirty="0">
                <a:latin typeface="+mn-ea"/>
                <a:hlinkClick r:id="rId5"/>
              </a:rPr>
              <a:t> </a:t>
            </a:r>
            <a:r>
              <a:rPr lang="zh-CN" altLang="en-US" sz="1600" dirty="0">
                <a:latin typeface="+mn-ea"/>
                <a:hlinkClick r:id="rId5"/>
              </a:rPr>
              <a:t>算法详解</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6"/>
              </a:rPr>
              <a:t>Raft </a:t>
            </a:r>
            <a:r>
              <a:rPr lang="zh-CN" altLang="en-US" sz="1600" dirty="0">
                <a:latin typeface="+mn-ea"/>
                <a:hlinkClick r:id="rId6"/>
              </a:rPr>
              <a:t>作者讲解 </a:t>
            </a:r>
            <a:r>
              <a:rPr lang="en-US" altLang="zh-CN" sz="1600" dirty="0" err="1">
                <a:latin typeface="+mn-ea"/>
                <a:hlinkClick r:id="rId6"/>
              </a:rPr>
              <a:t>Paxos</a:t>
            </a:r>
            <a:r>
              <a:rPr lang="en-US" altLang="zh-CN" sz="1600" dirty="0">
                <a:latin typeface="+mn-ea"/>
                <a:hlinkClick r:id="rId6"/>
              </a:rPr>
              <a:t> </a:t>
            </a:r>
            <a:r>
              <a:rPr lang="zh-CN" altLang="en-US" sz="1600" dirty="0">
                <a:latin typeface="+mn-ea"/>
                <a:hlinkClick r:id="rId6"/>
              </a:rPr>
              <a:t>视频</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7"/>
              </a:rPr>
              <a:t>Paxos</a:t>
            </a:r>
            <a:r>
              <a:rPr lang="en-US" altLang="zh-CN" sz="1600" dirty="0">
                <a:latin typeface="+mn-ea"/>
                <a:hlinkClick r:id="rId7"/>
              </a:rPr>
              <a:t> </a:t>
            </a:r>
            <a:r>
              <a:rPr lang="zh-CN" altLang="en-US" sz="1600" dirty="0">
                <a:latin typeface="+mn-ea"/>
                <a:hlinkClick r:id="rId7"/>
              </a:rPr>
              <a:t>算法讲解视频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8"/>
              </a:rPr>
              <a:t>Raft </a:t>
            </a:r>
            <a:r>
              <a:rPr lang="zh-CN" altLang="en-US" sz="1600" dirty="0">
                <a:latin typeface="+mn-ea"/>
                <a:hlinkClick r:id="rId8"/>
              </a:rPr>
              <a:t>一致性算法论文原文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9"/>
              </a:rPr>
              <a:t>Raft </a:t>
            </a:r>
            <a:r>
              <a:rPr lang="zh-CN" altLang="en-US" sz="1600" dirty="0">
                <a:latin typeface="+mn-ea"/>
                <a:hlinkClick r:id="rId9"/>
              </a:rPr>
              <a:t>一致性算法论文译文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0"/>
              </a:rPr>
              <a:t>Raft </a:t>
            </a:r>
            <a:r>
              <a:rPr lang="zh-CN" altLang="en-US" sz="1600" dirty="0">
                <a:latin typeface="+mn-ea"/>
                <a:hlinkClick r:id="rId10"/>
              </a:rPr>
              <a:t>作者讲解视频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1"/>
              </a:rPr>
              <a:t>Raft </a:t>
            </a:r>
            <a:r>
              <a:rPr lang="zh-CN" altLang="en-US" sz="1600" dirty="0">
                <a:latin typeface="+mn-ea"/>
                <a:hlinkClick r:id="rId11"/>
              </a:rPr>
              <a:t>作者讲解视频对应的 </a:t>
            </a:r>
            <a:r>
              <a:rPr lang="en-US" altLang="zh-CN" sz="1600" dirty="0">
                <a:latin typeface="+mn-ea"/>
                <a:hlinkClick r:id="rId11"/>
              </a:rPr>
              <a:t>PPT</a:t>
            </a:r>
            <a:endParaRPr lang="en-US" altLang="zh-CN" sz="1600" dirty="0">
              <a:latin typeface="+mn-ea"/>
            </a:endParaRPr>
          </a:p>
          <a:p>
            <a:pPr marL="285750" indent="-285750">
              <a:buFont typeface="Wingdings" panose="05000000000000000000" pitchFamily="2" charset="2"/>
              <a:buChar char="l"/>
            </a:pPr>
            <a:r>
              <a:rPr lang="en-US" altLang="zh-CN" sz="1600" u="sng" dirty="0">
                <a:latin typeface="+mn-ea"/>
                <a:hlinkClick r:id="rId12"/>
              </a:rPr>
              <a:t>Raft </a:t>
            </a:r>
            <a:r>
              <a:rPr lang="zh-CN" altLang="en-US" sz="1600" u="sng" dirty="0">
                <a:latin typeface="+mn-ea"/>
                <a:hlinkClick r:id="rId12"/>
              </a:rPr>
              <a:t>算法详解</a:t>
            </a:r>
            <a:endParaRPr lang="en-US" altLang="zh-CN" sz="1600" u="sng" dirty="0">
              <a:latin typeface="+mn-ea"/>
            </a:endParaRPr>
          </a:p>
          <a:p>
            <a:pPr marL="285750" indent="-285750">
              <a:buFont typeface="Wingdings" panose="05000000000000000000" pitchFamily="2" charset="2"/>
              <a:buChar char="l"/>
            </a:pPr>
            <a:r>
              <a:rPr lang="en-US" altLang="zh-CN" sz="1600" dirty="0">
                <a:latin typeface="+mn-ea"/>
                <a:hlinkClick r:id="rId13"/>
              </a:rPr>
              <a:t>Raft: Understandable Distributed Consensus </a:t>
            </a:r>
            <a:r>
              <a:rPr lang="en-US" altLang="zh-CN" sz="1600" dirty="0">
                <a:latin typeface="+mn-ea"/>
              </a:rPr>
              <a:t>- </a:t>
            </a:r>
            <a:r>
              <a:rPr lang="zh-CN" altLang="en-US" sz="1600"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6277628" y="1026647"/>
            <a:ext cx="4576894" cy="2862322"/>
          </a:xfrm>
          <a:prstGeom prst="rect">
            <a:avLst/>
          </a:prstGeom>
        </p:spPr>
        <p:txBody>
          <a:bodyPr wrap="square">
            <a:spAutoFit/>
          </a:bodyPr>
          <a:lstStyle/>
          <a:p>
            <a:r>
              <a:rPr lang="zh-CN" altLang="en-US" b="1" dirty="0">
                <a:solidFill>
                  <a:srgbClr val="D67A71"/>
                </a:solidFill>
                <a:latin typeface="+mn-ea"/>
              </a:rPr>
              <a:t>分布式应用</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hlinkClick r:id="rId15"/>
              </a:rPr>
              <a:t>The Google File System</a:t>
            </a:r>
          </a:p>
          <a:p>
            <a:pPr marL="285750" indent="-285750">
              <a:buFont typeface="Wingdings" panose="05000000000000000000" pitchFamily="2" charset="2"/>
              <a:buChar char="l"/>
            </a:pPr>
            <a:r>
              <a:rPr lang="en-US" altLang="zh-CN" sz="1600" dirty="0" err="1">
                <a:hlinkClick r:id="rId15"/>
              </a:rPr>
              <a:t>BigTable</a:t>
            </a:r>
            <a:r>
              <a:rPr lang="en-US" altLang="zh-CN" sz="1600" dirty="0">
                <a:hlinkClick r:id="rId15"/>
              </a:rPr>
              <a:t>: A Distributed Storage System for Structured Data</a:t>
            </a:r>
          </a:p>
          <a:p>
            <a:pPr marL="285750" indent="-285750">
              <a:buFont typeface="Wingdings" panose="05000000000000000000" pitchFamily="2" charset="2"/>
              <a:buChar char="l"/>
            </a:pPr>
            <a:r>
              <a:rPr lang="zh-CN" altLang="en-US" sz="1600" dirty="0">
                <a:hlinkClick r:id="rId15"/>
              </a:rPr>
              <a:t>什么是负载均衡</a:t>
            </a:r>
            <a:endParaRPr lang="en-US" altLang="zh-CN" sz="1600" dirty="0"/>
          </a:p>
          <a:p>
            <a:pPr marL="285750" indent="-285750">
              <a:buFont typeface="Wingdings" panose="05000000000000000000" pitchFamily="2" charset="2"/>
              <a:buChar char="l"/>
            </a:pPr>
            <a:r>
              <a:rPr lang="en-US" altLang="zh-CN" sz="1600" dirty="0">
                <a:solidFill>
                  <a:srgbClr val="3EAF7C"/>
                </a:solidFill>
                <a:latin typeface="-apple-system"/>
                <a:hlinkClick r:id="rId14"/>
              </a:rPr>
              <a:t>Comparing Load Balancing Algorithms</a:t>
            </a:r>
            <a:endParaRPr lang="en-US" altLang="zh-CN" sz="1600" dirty="0"/>
          </a:p>
          <a:p>
            <a:pPr marL="285750" indent="-285750">
              <a:buFont typeface="Wingdings" panose="05000000000000000000" pitchFamily="2" charset="2"/>
              <a:buChar char="l"/>
            </a:pPr>
            <a:r>
              <a:rPr lang="en-US" altLang="zh-CN" sz="1600" dirty="0">
                <a:hlinkClick r:id="rId16"/>
              </a:rPr>
              <a:t>Dubbo </a:t>
            </a:r>
            <a:r>
              <a:rPr lang="zh-CN" altLang="en-US" sz="1600" dirty="0">
                <a:hlinkClick r:id="rId16"/>
              </a:rPr>
              <a:t>官方负载均衡算法说明</a:t>
            </a:r>
            <a:endParaRPr lang="en-US" altLang="zh-CN" sz="1600" dirty="0"/>
          </a:p>
          <a:p>
            <a:pPr marL="285750" indent="-285750">
              <a:buFont typeface="Wingdings" panose="05000000000000000000" pitchFamily="2" charset="2"/>
              <a:buChar char="l"/>
            </a:pPr>
            <a:r>
              <a:rPr lang="zh-CN" altLang="en-US" sz="1600" dirty="0">
                <a:hlinkClick r:id="rId17"/>
              </a:rPr>
              <a:t>谈谈限流算法的几种实现</a:t>
            </a:r>
            <a:endParaRPr lang="en-US" altLang="zh-CN" sz="1600" dirty="0"/>
          </a:p>
          <a:p>
            <a:pPr marL="285750" indent="-285750">
              <a:buFont typeface="Wingdings" panose="05000000000000000000" pitchFamily="2" charset="2"/>
              <a:buChar char="l"/>
            </a:pPr>
            <a:r>
              <a:rPr lang="zh-CN" altLang="en-US" sz="1600" dirty="0">
                <a:hlinkClick r:id="rId18"/>
              </a:rPr>
              <a:t>聊聊分布式事务，再说说解决方案</a:t>
            </a:r>
            <a:endParaRPr lang="en-US" altLang="zh-CN" sz="1600" dirty="0"/>
          </a:p>
          <a:p>
            <a:pPr marL="285750" indent="-285750">
              <a:buFont typeface="Wingdings" panose="05000000000000000000" pitchFamily="2" charset="2"/>
              <a:buChar char="l"/>
            </a:pPr>
            <a:r>
              <a:rPr lang="zh-CN" altLang="en-US" sz="1600" dirty="0">
                <a:hlinkClick r:id="rId19"/>
              </a:rPr>
              <a:t>理解分布式事务</a:t>
            </a:r>
            <a:endParaRPr lang="zh-CN" altLang="en-US" sz="1600" dirty="0"/>
          </a:p>
          <a:p>
            <a:endParaRPr lang="zh-CN" altLang="en-US" dirty="0"/>
          </a:p>
        </p:txBody>
      </p:sp>
      <p:sp>
        <p:nvSpPr>
          <p:cNvPr id="8" name="矩形 7">
            <a:extLst>
              <a:ext uri="{FF2B5EF4-FFF2-40B4-BE49-F238E27FC236}">
                <a16:creationId xmlns:a16="http://schemas.microsoft.com/office/drawing/2014/main" id="{DA523E9D-3306-490C-9491-92FBDB62FFD2}"/>
              </a:ext>
            </a:extLst>
          </p:cNvPr>
          <p:cNvSpPr/>
          <p:nvPr/>
        </p:nvSpPr>
        <p:spPr>
          <a:xfrm>
            <a:off x="6277628" y="3888109"/>
            <a:ext cx="4576894" cy="2092881"/>
          </a:xfrm>
          <a:prstGeom prst="rect">
            <a:avLst/>
          </a:prstGeom>
        </p:spPr>
        <p:txBody>
          <a:bodyPr wrap="none">
            <a:spAutoFit/>
          </a:bodyPr>
          <a:lstStyle/>
          <a:p>
            <a:r>
              <a:rPr lang="zh-CN" altLang="en-US" b="1" dirty="0">
                <a:solidFill>
                  <a:srgbClr val="D67A71"/>
                </a:solidFill>
                <a:latin typeface="+mn-ea"/>
              </a:rPr>
              <a:t>分布式架构</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latin typeface="+mn-ea"/>
                <a:hlinkClick r:id="rId20"/>
              </a:rPr>
              <a:t>《</a:t>
            </a:r>
            <a:r>
              <a:rPr lang="zh-CN" altLang="en-US" sz="1600" dirty="0">
                <a:latin typeface="+mn-ea"/>
                <a:hlinkClick r:id="rId20"/>
              </a:rPr>
              <a:t>大型网站技术架构：核心原理与案例分析</a:t>
            </a:r>
            <a:r>
              <a:rPr lang="en-US" altLang="zh-CN" sz="1600" dirty="0">
                <a:latin typeface="+mn-ea"/>
                <a:hlinkClick r:id="rId20"/>
              </a:rPr>
              <a:t>》</a:t>
            </a:r>
            <a:endParaRPr lang="zh-CN" altLang="en-US" sz="1600" dirty="0">
              <a:latin typeface="+mn-ea"/>
            </a:endParaRPr>
          </a:p>
          <a:p>
            <a:pPr marL="285750" indent="-285750">
              <a:buFont typeface="Wingdings" panose="05000000000000000000" pitchFamily="2" charset="2"/>
              <a:buChar char="l"/>
            </a:pPr>
            <a:r>
              <a:rPr lang="en-US" altLang="zh-CN" sz="1600" dirty="0">
                <a:latin typeface="+mn-ea"/>
                <a:hlinkClick r:id="rId21"/>
              </a:rPr>
              <a:t>《</a:t>
            </a:r>
            <a:r>
              <a:rPr lang="zh-CN" altLang="en-US" sz="1600" dirty="0">
                <a:latin typeface="+mn-ea"/>
                <a:hlinkClick r:id="rId21"/>
              </a:rPr>
              <a:t>大型网站系统与 </a:t>
            </a:r>
            <a:r>
              <a:rPr lang="en-US" altLang="zh-CN" sz="1600" dirty="0">
                <a:latin typeface="+mn-ea"/>
                <a:hlinkClick r:id="rId21"/>
              </a:rPr>
              <a:t>Java </a:t>
            </a:r>
            <a:r>
              <a:rPr lang="zh-CN" altLang="en-US" sz="1600" dirty="0">
                <a:latin typeface="+mn-ea"/>
                <a:hlinkClick r:id="rId21"/>
              </a:rPr>
              <a:t>中间件实践</a:t>
            </a:r>
            <a:r>
              <a:rPr lang="en-US" altLang="zh-CN" sz="1600" dirty="0">
                <a:latin typeface="+mn-ea"/>
                <a:hlinkClick r:id="rId21"/>
              </a:rPr>
              <a:t>》</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2"/>
              </a:rPr>
              <a:t>system-design-primer</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3"/>
              </a:rPr>
              <a:t>从 </a:t>
            </a:r>
            <a:r>
              <a:rPr lang="en-US" altLang="zh-CN" sz="1600" dirty="0">
                <a:latin typeface="+mn-ea"/>
                <a:hlinkClick r:id="rId23"/>
              </a:rPr>
              <a:t>0 </a:t>
            </a:r>
            <a:r>
              <a:rPr lang="zh-CN" altLang="en-US" sz="1600" dirty="0">
                <a:latin typeface="+mn-ea"/>
                <a:hlinkClick r:id="rId23"/>
              </a:rPr>
              <a:t>开始学架构</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4"/>
              </a:rPr>
              <a:t>从 </a:t>
            </a:r>
            <a:r>
              <a:rPr lang="en-US" altLang="zh-CN" sz="1600" dirty="0">
                <a:latin typeface="+mn-ea"/>
                <a:hlinkClick r:id="rId24"/>
              </a:rPr>
              <a:t>0 </a:t>
            </a:r>
            <a:r>
              <a:rPr lang="zh-CN" altLang="en-US" sz="1600" dirty="0">
                <a:latin typeface="+mn-ea"/>
                <a:hlinkClick r:id="rId24"/>
              </a:rPr>
              <a:t>开始学微服务</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5"/>
              </a:rPr>
              <a:t>RPC </a:t>
            </a:r>
            <a:r>
              <a:rPr lang="zh-CN" altLang="en-US" sz="1600" dirty="0">
                <a:latin typeface="+mn-ea"/>
                <a:hlinkClick r:id="rId25"/>
              </a:rPr>
              <a:t>实战与核心原理</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6"/>
              </a:rPr>
              <a:t>微服务架构核心 </a:t>
            </a:r>
            <a:r>
              <a:rPr lang="en-US" altLang="zh-CN" sz="1600" dirty="0">
                <a:latin typeface="+mn-ea"/>
                <a:hlinkClick r:id="rId26"/>
              </a:rPr>
              <a:t>20 </a:t>
            </a:r>
            <a:r>
              <a:rPr lang="zh-CN" altLang="en-US" sz="1600" dirty="0">
                <a:latin typeface="+mn-ea"/>
                <a:hlinkClick r:id="rId26"/>
              </a:rPr>
              <a:t>讲</a:t>
            </a:r>
            <a:endParaRPr lang="en-US" altLang="zh-CN" sz="1600" dirty="0">
              <a:latin typeface="+mn-ea"/>
            </a:endParaRPr>
          </a:p>
        </p:txBody>
      </p:sp>
      <p:sp>
        <p:nvSpPr>
          <p:cNvPr id="9" name="文本框 3">
            <a:extLst>
              <a:ext uri="{FF2B5EF4-FFF2-40B4-BE49-F238E27FC236}">
                <a16:creationId xmlns:a16="http://schemas.microsoft.com/office/drawing/2014/main" id="{0C488D2A-68AB-4606-A3FF-9E58A7FC335B}"/>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学习资料</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8076</TotalTime>
  <Words>14147</Words>
  <Application>Microsoft Office PowerPoint</Application>
  <PresentationFormat>宽屏</PresentationFormat>
  <Paragraphs>1121</Paragraphs>
  <Slides>93</Slides>
  <Notes>93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93</vt:i4>
      </vt:variant>
    </vt:vector>
  </HeadingPairs>
  <TitlesOfParts>
    <vt:vector size="105" baseType="lpstr">
      <vt:lpstr>-apple-system</vt:lpstr>
      <vt:lpstr>MicrosoftYaHei</vt:lpstr>
      <vt:lpstr>等线</vt:lpstr>
      <vt:lpstr>华文彩云</vt:lpstr>
      <vt:lpstr>微软雅黑</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580</cp:revision>
  <dcterms:created xsi:type="dcterms:W3CDTF">2018-03-15T15:36:21Z</dcterms:created>
  <dcterms:modified xsi:type="dcterms:W3CDTF">2021-08-10T15:42:40Z</dcterms:modified>
  <cp:contentStatus>https:/shop410307923.taobao.com;</cp:contentStatus>
</cp:coreProperties>
</file>